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16"/>
  </p:notesMasterIdLst>
  <p:handoutMasterIdLst>
    <p:handoutMasterId r:id="rId17"/>
  </p:handoutMasterIdLst>
  <p:sldIdLst>
    <p:sldId id="256" r:id="rId2"/>
    <p:sldId id="298" r:id="rId3"/>
    <p:sldId id="314" r:id="rId4"/>
    <p:sldId id="301" r:id="rId5"/>
    <p:sldId id="319" r:id="rId6"/>
    <p:sldId id="304" r:id="rId7"/>
    <p:sldId id="320" r:id="rId8"/>
    <p:sldId id="313" r:id="rId9"/>
    <p:sldId id="315" r:id="rId10"/>
    <p:sldId id="317" r:id="rId11"/>
    <p:sldId id="299" r:id="rId12"/>
    <p:sldId id="321" r:id="rId13"/>
    <p:sldId id="322" r:id="rId14"/>
    <p:sldId id="31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bbir Mahmood" initials="SM" lastIdx="1" clrIdx="0">
    <p:extLst>
      <p:ext uri="{19B8F6BF-5375-455C-9EA6-DF929625EA0E}">
        <p15:presenceInfo xmlns:p15="http://schemas.microsoft.com/office/powerpoint/2012/main" userId="05d63be2ce0341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ACEC"/>
    <a:srgbClr val="D7DADA"/>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64" autoAdjust="0"/>
  </p:normalViewPr>
  <p:slideViewPr>
    <p:cSldViewPr snapToGrid="0">
      <p:cViewPr varScale="1">
        <p:scale>
          <a:sx n="69" d="100"/>
          <a:sy n="69" d="100"/>
        </p:scale>
        <p:origin x="780" y="48"/>
      </p:cViewPr>
      <p:guideLst/>
    </p:cSldViewPr>
  </p:slideViewPr>
  <p:notesTextViewPr>
    <p:cViewPr>
      <p:scale>
        <a:sx n="1" d="1"/>
        <a:sy n="1" d="1"/>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813EB-AECF-42C6-B848-D65E877D56C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9A09035-CFFA-4457-B94C-CE6DC5B13BDD}">
      <dgm:prSet phldrT="[Text]" custT="1"/>
      <dgm:spPr/>
      <dgm:t>
        <a:bodyPr/>
        <a:lstStyle/>
        <a:p>
          <a:r>
            <a:rPr lang="en-US" sz="2400" dirty="0" smtClean="0">
              <a:solidFill>
                <a:schemeClr val="tx2"/>
              </a:solidFill>
              <a:latin typeface="Times New Roman" panose="02020603050405020304" pitchFamily="18" charset="0"/>
              <a:cs typeface="Times New Roman" panose="02020603050405020304" pitchFamily="18" charset="0"/>
            </a:rPr>
            <a:t>Electronic mail facility</a:t>
          </a:r>
        </a:p>
        <a:p>
          <a:r>
            <a:rPr lang="en-US" sz="2400" dirty="0" smtClean="0">
              <a:latin typeface="Times New Roman" panose="02020603050405020304" pitchFamily="18" charset="0"/>
              <a:cs typeface="Times New Roman" panose="02020603050405020304" pitchFamily="18" charset="0"/>
            </a:rPr>
            <a:t>A worm mails a copy of itself to another systems.</a:t>
          </a:r>
          <a:endParaRPr lang="en-US" sz="2400" dirty="0">
            <a:solidFill>
              <a:schemeClr val="tx2"/>
            </a:solidFill>
            <a:latin typeface="Times New Roman" panose="02020603050405020304" pitchFamily="18" charset="0"/>
            <a:cs typeface="Times New Roman" panose="02020603050405020304" pitchFamily="18" charset="0"/>
          </a:endParaRPr>
        </a:p>
      </dgm:t>
    </dgm:pt>
    <dgm:pt modelId="{9E7E13B0-B253-43D2-BAB8-322B161CB860}" type="parTrans" cxnId="{394C581D-4A11-4F6C-9822-54FFD2F3265E}">
      <dgm:prSet/>
      <dgm:spPr/>
      <dgm:t>
        <a:bodyPr/>
        <a:lstStyle/>
        <a:p>
          <a:endParaRPr lang="en-US"/>
        </a:p>
      </dgm:t>
    </dgm:pt>
    <dgm:pt modelId="{DD6505E4-A65D-4D5B-9A60-46B54EA76427}" type="sibTrans" cxnId="{394C581D-4A11-4F6C-9822-54FFD2F3265E}">
      <dgm:prSet/>
      <dgm:spPr/>
      <dgm:t>
        <a:bodyPr/>
        <a:lstStyle/>
        <a:p>
          <a:endParaRPr lang="en-US"/>
        </a:p>
      </dgm:t>
    </dgm:pt>
    <dgm:pt modelId="{205E5948-3634-49A7-AE37-C213B96F35CF}">
      <dgm:prSet phldrT="[Text]" custT="1"/>
      <dgm:spPr/>
      <dgm:t>
        <a:bodyPr/>
        <a:lstStyle/>
        <a:p>
          <a:r>
            <a:rPr lang="en-US" sz="2400" dirty="0" smtClean="0">
              <a:solidFill>
                <a:schemeClr val="tx1"/>
              </a:solidFill>
              <a:latin typeface="Times New Roman" panose="02020603050405020304" pitchFamily="18" charset="0"/>
              <a:cs typeface="Times New Roman" panose="02020603050405020304" pitchFamily="18" charset="0"/>
            </a:rPr>
            <a:t>Remote execution capability</a:t>
          </a:r>
        </a:p>
        <a:p>
          <a:r>
            <a:rPr lang="en-US" sz="2400" dirty="0" smtClean="0">
              <a:latin typeface="Times New Roman" panose="02020603050405020304" pitchFamily="18" charset="0"/>
              <a:cs typeface="Times New Roman" panose="02020603050405020304" pitchFamily="18" charset="0"/>
            </a:rPr>
            <a:t>A worm executes a copy of itself on another system remotely.</a:t>
          </a:r>
          <a:endParaRPr lang="en-US" sz="2400" dirty="0">
            <a:solidFill>
              <a:schemeClr val="tx1"/>
            </a:solidFill>
            <a:latin typeface="Times New Roman" panose="02020603050405020304" pitchFamily="18" charset="0"/>
            <a:cs typeface="Times New Roman" panose="02020603050405020304" pitchFamily="18" charset="0"/>
          </a:endParaRPr>
        </a:p>
      </dgm:t>
    </dgm:pt>
    <dgm:pt modelId="{43F25EA9-37FC-4946-BBDA-F990CC342B97}" type="parTrans" cxnId="{B4C9F20D-5BBF-4C3D-B7BC-09019DA744E5}">
      <dgm:prSet/>
      <dgm:spPr/>
      <dgm:t>
        <a:bodyPr/>
        <a:lstStyle/>
        <a:p>
          <a:endParaRPr lang="en-US"/>
        </a:p>
      </dgm:t>
    </dgm:pt>
    <dgm:pt modelId="{0600CB17-E83B-46B6-957E-22667AE84F4D}" type="sibTrans" cxnId="{B4C9F20D-5BBF-4C3D-B7BC-09019DA744E5}">
      <dgm:prSet/>
      <dgm:spPr/>
      <dgm:t>
        <a:bodyPr/>
        <a:lstStyle/>
        <a:p>
          <a:endParaRPr lang="en-US"/>
        </a:p>
      </dgm:t>
    </dgm:pt>
    <dgm:pt modelId="{3524B09C-8CBE-4B49-B61E-57796ED89EF3}">
      <dgm:prSet phldrT="[Text]" custT="1"/>
      <dgm:spPr/>
      <dgm:t>
        <a:bodyPr/>
        <a:lstStyle/>
        <a:p>
          <a:r>
            <a:rPr lang="en-US" sz="2400" dirty="0" smtClean="0">
              <a:solidFill>
                <a:schemeClr val="tx1"/>
              </a:solidFill>
              <a:latin typeface="Times New Roman" panose="02020603050405020304" pitchFamily="18" charset="0"/>
              <a:cs typeface="Times New Roman" panose="02020603050405020304" pitchFamily="18" charset="0"/>
            </a:rPr>
            <a:t>Remote login capability</a:t>
          </a:r>
        </a:p>
        <a:p>
          <a:r>
            <a:rPr lang="en-US" sz="2400" dirty="0" smtClean="0">
              <a:latin typeface="Times New Roman" panose="02020603050405020304" pitchFamily="18" charset="0"/>
              <a:cs typeface="Times New Roman" panose="02020603050405020304" pitchFamily="18" charset="0"/>
            </a:rPr>
            <a:t>Logs onto a remote system as a user and then uses commands to copy itself from one system to the other.</a:t>
          </a:r>
          <a:endParaRPr lang="en-US" sz="2400" dirty="0">
            <a:solidFill>
              <a:schemeClr val="tx1"/>
            </a:solidFill>
            <a:latin typeface="Times New Roman" panose="02020603050405020304" pitchFamily="18" charset="0"/>
            <a:cs typeface="Times New Roman" panose="02020603050405020304" pitchFamily="18" charset="0"/>
          </a:endParaRPr>
        </a:p>
      </dgm:t>
    </dgm:pt>
    <dgm:pt modelId="{0329B54D-90AE-45DB-BD7D-F6DB30C34438}" type="parTrans" cxnId="{6FAA21D3-FB8B-4CF8-9DDB-13AEE534A15D}">
      <dgm:prSet/>
      <dgm:spPr/>
      <dgm:t>
        <a:bodyPr/>
        <a:lstStyle/>
        <a:p>
          <a:endParaRPr lang="en-US"/>
        </a:p>
      </dgm:t>
    </dgm:pt>
    <dgm:pt modelId="{0B1D8696-DA72-40F9-8D25-757D30C585B0}" type="sibTrans" cxnId="{6FAA21D3-FB8B-4CF8-9DDB-13AEE534A15D}">
      <dgm:prSet/>
      <dgm:spPr/>
      <dgm:t>
        <a:bodyPr/>
        <a:lstStyle/>
        <a:p>
          <a:endParaRPr lang="en-US"/>
        </a:p>
      </dgm:t>
    </dgm:pt>
    <dgm:pt modelId="{C3F4B035-B643-49FC-BA21-CB66067B825D}" type="pres">
      <dgm:prSet presAssocID="{BF5813EB-AECF-42C6-B848-D65E877D56CD}" presName="linear" presStyleCnt="0">
        <dgm:presLayoutVars>
          <dgm:dir/>
          <dgm:animLvl val="lvl"/>
          <dgm:resizeHandles val="exact"/>
        </dgm:presLayoutVars>
      </dgm:prSet>
      <dgm:spPr/>
      <dgm:t>
        <a:bodyPr/>
        <a:lstStyle/>
        <a:p>
          <a:endParaRPr lang="en-US"/>
        </a:p>
      </dgm:t>
    </dgm:pt>
    <dgm:pt modelId="{E5717345-2B09-433D-8E13-3AB05EAB5B81}" type="pres">
      <dgm:prSet presAssocID="{E9A09035-CFFA-4457-B94C-CE6DC5B13BDD}" presName="parentLin" presStyleCnt="0"/>
      <dgm:spPr/>
    </dgm:pt>
    <dgm:pt modelId="{2CCBAF79-939B-4B9A-B090-90AACF2143CA}" type="pres">
      <dgm:prSet presAssocID="{E9A09035-CFFA-4457-B94C-CE6DC5B13BDD}" presName="parentLeftMargin" presStyleLbl="node1" presStyleIdx="0" presStyleCnt="3"/>
      <dgm:spPr/>
      <dgm:t>
        <a:bodyPr/>
        <a:lstStyle/>
        <a:p>
          <a:endParaRPr lang="en-US"/>
        </a:p>
      </dgm:t>
    </dgm:pt>
    <dgm:pt modelId="{20284B9E-4311-4DB5-87DB-80052D1F33DE}" type="pres">
      <dgm:prSet presAssocID="{E9A09035-CFFA-4457-B94C-CE6DC5B13BDD}" presName="parentText" presStyleLbl="node1" presStyleIdx="0" presStyleCnt="3" custScaleX="138782" custScaleY="253586" custLinFactNeighborX="-14457" custLinFactNeighborY="-73886">
        <dgm:presLayoutVars>
          <dgm:chMax val="0"/>
          <dgm:bulletEnabled val="1"/>
        </dgm:presLayoutVars>
      </dgm:prSet>
      <dgm:spPr/>
      <dgm:t>
        <a:bodyPr/>
        <a:lstStyle/>
        <a:p>
          <a:endParaRPr lang="en-US"/>
        </a:p>
      </dgm:t>
    </dgm:pt>
    <dgm:pt modelId="{89A5DEAA-00DE-42FC-9668-86BC380FFA1D}" type="pres">
      <dgm:prSet presAssocID="{E9A09035-CFFA-4457-B94C-CE6DC5B13BDD}" presName="negativeSpace" presStyleCnt="0"/>
      <dgm:spPr/>
    </dgm:pt>
    <dgm:pt modelId="{EE05CA2B-0FCA-4586-B3A4-EC014A326E74}" type="pres">
      <dgm:prSet presAssocID="{E9A09035-CFFA-4457-B94C-CE6DC5B13BDD}" presName="childText" presStyleLbl="conFgAcc1" presStyleIdx="0" presStyleCnt="3">
        <dgm:presLayoutVars>
          <dgm:bulletEnabled val="1"/>
        </dgm:presLayoutVars>
      </dgm:prSet>
      <dgm:spPr/>
    </dgm:pt>
    <dgm:pt modelId="{861E9BA7-65A9-4562-B6AC-413CDA165637}" type="pres">
      <dgm:prSet presAssocID="{DD6505E4-A65D-4D5B-9A60-46B54EA76427}" presName="spaceBetweenRectangles" presStyleCnt="0"/>
      <dgm:spPr/>
    </dgm:pt>
    <dgm:pt modelId="{0D1160A1-2322-4B75-B631-CB5C92E335BC}" type="pres">
      <dgm:prSet presAssocID="{205E5948-3634-49A7-AE37-C213B96F35CF}" presName="parentLin" presStyleCnt="0"/>
      <dgm:spPr/>
    </dgm:pt>
    <dgm:pt modelId="{21DB0922-50DE-4F17-A4AC-77EC89BE3CBE}" type="pres">
      <dgm:prSet presAssocID="{205E5948-3634-49A7-AE37-C213B96F35CF}" presName="parentLeftMargin" presStyleLbl="node1" presStyleIdx="0" presStyleCnt="3"/>
      <dgm:spPr/>
      <dgm:t>
        <a:bodyPr/>
        <a:lstStyle/>
        <a:p>
          <a:endParaRPr lang="en-US"/>
        </a:p>
      </dgm:t>
    </dgm:pt>
    <dgm:pt modelId="{F31D7D98-E9E9-44B9-8C0E-DA27DD393B0D}" type="pres">
      <dgm:prSet presAssocID="{205E5948-3634-49A7-AE37-C213B96F35CF}" presName="parentText" presStyleLbl="node1" presStyleIdx="1" presStyleCnt="3" custScaleX="142857" custScaleY="257585" custLinFactNeighborX="-15137" custLinFactNeighborY="-38240">
        <dgm:presLayoutVars>
          <dgm:chMax val="0"/>
          <dgm:bulletEnabled val="1"/>
        </dgm:presLayoutVars>
      </dgm:prSet>
      <dgm:spPr/>
      <dgm:t>
        <a:bodyPr/>
        <a:lstStyle/>
        <a:p>
          <a:endParaRPr lang="en-US"/>
        </a:p>
      </dgm:t>
    </dgm:pt>
    <dgm:pt modelId="{EE9E022D-3347-4D1E-8229-5E20DCA1FD7C}" type="pres">
      <dgm:prSet presAssocID="{205E5948-3634-49A7-AE37-C213B96F35CF}" presName="negativeSpace" presStyleCnt="0"/>
      <dgm:spPr/>
    </dgm:pt>
    <dgm:pt modelId="{95C73E1E-0ED4-459A-937F-DD2AA512269B}" type="pres">
      <dgm:prSet presAssocID="{205E5948-3634-49A7-AE37-C213B96F35CF}" presName="childText" presStyleLbl="conFgAcc1" presStyleIdx="1" presStyleCnt="3">
        <dgm:presLayoutVars>
          <dgm:bulletEnabled val="1"/>
        </dgm:presLayoutVars>
      </dgm:prSet>
      <dgm:spPr/>
    </dgm:pt>
    <dgm:pt modelId="{32504098-ABC8-42FC-A489-A8DACA022ABB}" type="pres">
      <dgm:prSet presAssocID="{0600CB17-E83B-46B6-957E-22667AE84F4D}" presName="spaceBetweenRectangles" presStyleCnt="0"/>
      <dgm:spPr/>
    </dgm:pt>
    <dgm:pt modelId="{801B943D-6FAD-44C1-B7DB-DA410508F6C0}" type="pres">
      <dgm:prSet presAssocID="{3524B09C-8CBE-4B49-B61E-57796ED89EF3}" presName="parentLin" presStyleCnt="0"/>
      <dgm:spPr/>
    </dgm:pt>
    <dgm:pt modelId="{E2398FA1-5EBC-4C68-BC5F-B039158FE3DA}" type="pres">
      <dgm:prSet presAssocID="{3524B09C-8CBE-4B49-B61E-57796ED89EF3}" presName="parentLeftMargin" presStyleLbl="node1" presStyleIdx="1" presStyleCnt="3"/>
      <dgm:spPr/>
      <dgm:t>
        <a:bodyPr/>
        <a:lstStyle/>
        <a:p>
          <a:endParaRPr lang="en-US"/>
        </a:p>
      </dgm:t>
    </dgm:pt>
    <dgm:pt modelId="{524EADC4-FAAB-4C36-8E52-B2C3B12C3FD7}" type="pres">
      <dgm:prSet presAssocID="{3524B09C-8CBE-4B49-B61E-57796ED89EF3}" presName="parentText" presStyleLbl="node1" presStyleIdx="2" presStyleCnt="3" custScaleX="142857" custScaleY="308310" custLinFactNeighborX="-13711" custLinFactNeighborY="-36377">
        <dgm:presLayoutVars>
          <dgm:chMax val="0"/>
          <dgm:bulletEnabled val="1"/>
        </dgm:presLayoutVars>
      </dgm:prSet>
      <dgm:spPr/>
      <dgm:t>
        <a:bodyPr/>
        <a:lstStyle/>
        <a:p>
          <a:endParaRPr lang="en-US"/>
        </a:p>
      </dgm:t>
    </dgm:pt>
    <dgm:pt modelId="{C79A0C41-8AAF-4F20-A9D5-65D34BC6579F}" type="pres">
      <dgm:prSet presAssocID="{3524B09C-8CBE-4B49-B61E-57796ED89EF3}" presName="negativeSpace" presStyleCnt="0"/>
      <dgm:spPr/>
    </dgm:pt>
    <dgm:pt modelId="{77C45E0E-C849-47BB-8E39-45258E866B86}" type="pres">
      <dgm:prSet presAssocID="{3524B09C-8CBE-4B49-B61E-57796ED89EF3}" presName="childText" presStyleLbl="conFgAcc1" presStyleIdx="2" presStyleCnt="3" custLinFactNeighborX="762" custLinFactNeighborY="-73460">
        <dgm:presLayoutVars>
          <dgm:bulletEnabled val="1"/>
        </dgm:presLayoutVars>
      </dgm:prSet>
      <dgm:spPr/>
    </dgm:pt>
  </dgm:ptLst>
  <dgm:cxnLst>
    <dgm:cxn modelId="{394C581D-4A11-4F6C-9822-54FFD2F3265E}" srcId="{BF5813EB-AECF-42C6-B848-D65E877D56CD}" destId="{E9A09035-CFFA-4457-B94C-CE6DC5B13BDD}" srcOrd="0" destOrd="0" parTransId="{9E7E13B0-B253-43D2-BAB8-322B161CB860}" sibTransId="{DD6505E4-A65D-4D5B-9A60-46B54EA76427}"/>
    <dgm:cxn modelId="{B4C9F20D-5BBF-4C3D-B7BC-09019DA744E5}" srcId="{BF5813EB-AECF-42C6-B848-D65E877D56CD}" destId="{205E5948-3634-49A7-AE37-C213B96F35CF}" srcOrd="1" destOrd="0" parTransId="{43F25EA9-37FC-4946-BBDA-F990CC342B97}" sibTransId="{0600CB17-E83B-46B6-957E-22667AE84F4D}"/>
    <dgm:cxn modelId="{B081E8A7-F7E1-4C08-BE4D-19631A6F6F7F}" type="presOf" srcId="{205E5948-3634-49A7-AE37-C213B96F35CF}" destId="{21DB0922-50DE-4F17-A4AC-77EC89BE3CBE}" srcOrd="0" destOrd="0" presId="urn:microsoft.com/office/officeart/2005/8/layout/list1"/>
    <dgm:cxn modelId="{903C4377-7DAD-4903-86EB-705E4EDBC33D}" type="presOf" srcId="{3524B09C-8CBE-4B49-B61E-57796ED89EF3}" destId="{524EADC4-FAAB-4C36-8E52-B2C3B12C3FD7}" srcOrd="1" destOrd="0" presId="urn:microsoft.com/office/officeart/2005/8/layout/list1"/>
    <dgm:cxn modelId="{620E2356-C24F-4C41-8F25-3F2123E4FA0B}" type="presOf" srcId="{3524B09C-8CBE-4B49-B61E-57796ED89EF3}" destId="{E2398FA1-5EBC-4C68-BC5F-B039158FE3DA}" srcOrd="0" destOrd="0" presId="urn:microsoft.com/office/officeart/2005/8/layout/list1"/>
    <dgm:cxn modelId="{D482452C-E8CB-429B-8981-21544625DFAF}" type="presOf" srcId="{E9A09035-CFFA-4457-B94C-CE6DC5B13BDD}" destId="{2CCBAF79-939B-4B9A-B090-90AACF2143CA}" srcOrd="0" destOrd="0" presId="urn:microsoft.com/office/officeart/2005/8/layout/list1"/>
    <dgm:cxn modelId="{6DD08FAF-2AFA-4E58-AD1E-B433FD704A5D}" type="presOf" srcId="{E9A09035-CFFA-4457-B94C-CE6DC5B13BDD}" destId="{20284B9E-4311-4DB5-87DB-80052D1F33DE}" srcOrd="1" destOrd="0" presId="urn:microsoft.com/office/officeart/2005/8/layout/list1"/>
    <dgm:cxn modelId="{6FAA21D3-FB8B-4CF8-9DDB-13AEE534A15D}" srcId="{BF5813EB-AECF-42C6-B848-D65E877D56CD}" destId="{3524B09C-8CBE-4B49-B61E-57796ED89EF3}" srcOrd="2" destOrd="0" parTransId="{0329B54D-90AE-45DB-BD7D-F6DB30C34438}" sibTransId="{0B1D8696-DA72-40F9-8D25-757D30C585B0}"/>
    <dgm:cxn modelId="{5D791417-7FA7-4781-B131-21339796BF31}" type="presOf" srcId="{BF5813EB-AECF-42C6-B848-D65E877D56CD}" destId="{C3F4B035-B643-49FC-BA21-CB66067B825D}" srcOrd="0" destOrd="0" presId="urn:microsoft.com/office/officeart/2005/8/layout/list1"/>
    <dgm:cxn modelId="{224BFB7F-B668-476A-BD03-422430F3D975}" type="presOf" srcId="{205E5948-3634-49A7-AE37-C213B96F35CF}" destId="{F31D7D98-E9E9-44B9-8C0E-DA27DD393B0D}" srcOrd="1" destOrd="0" presId="urn:microsoft.com/office/officeart/2005/8/layout/list1"/>
    <dgm:cxn modelId="{374EB6DB-3C67-450B-B854-BE18609FFD00}" type="presParOf" srcId="{C3F4B035-B643-49FC-BA21-CB66067B825D}" destId="{E5717345-2B09-433D-8E13-3AB05EAB5B81}" srcOrd="0" destOrd="0" presId="urn:microsoft.com/office/officeart/2005/8/layout/list1"/>
    <dgm:cxn modelId="{83E6E2B0-D9BD-4DD5-9E69-461B93CA19D3}" type="presParOf" srcId="{E5717345-2B09-433D-8E13-3AB05EAB5B81}" destId="{2CCBAF79-939B-4B9A-B090-90AACF2143CA}" srcOrd="0" destOrd="0" presId="urn:microsoft.com/office/officeart/2005/8/layout/list1"/>
    <dgm:cxn modelId="{9C65CEB2-F2AD-4F87-B9D3-37A33DE04B75}" type="presParOf" srcId="{E5717345-2B09-433D-8E13-3AB05EAB5B81}" destId="{20284B9E-4311-4DB5-87DB-80052D1F33DE}" srcOrd="1" destOrd="0" presId="urn:microsoft.com/office/officeart/2005/8/layout/list1"/>
    <dgm:cxn modelId="{93B2B053-F3A8-4D83-90B0-EB62E77545DF}" type="presParOf" srcId="{C3F4B035-B643-49FC-BA21-CB66067B825D}" destId="{89A5DEAA-00DE-42FC-9668-86BC380FFA1D}" srcOrd="1" destOrd="0" presId="urn:microsoft.com/office/officeart/2005/8/layout/list1"/>
    <dgm:cxn modelId="{934A3A44-8E58-4F88-8E4D-E2A0B7D268AA}" type="presParOf" srcId="{C3F4B035-B643-49FC-BA21-CB66067B825D}" destId="{EE05CA2B-0FCA-4586-B3A4-EC014A326E74}" srcOrd="2" destOrd="0" presId="urn:microsoft.com/office/officeart/2005/8/layout/list1"/>
    <dgm:cxn modelId="{592C5C9F-F267-4F4C-B33E-920DF13A8C53}" type="presParOf" srcId="{C3F4B035-B643-49FC-BA21-CB66067B825D}" destId="{861E9BA7-65A9-4562-B6AC-413CDA165637}" srcOrd="3" destOrd="0" presId="urn:microsoft.com/office/officeart/2005/8/layout/list1"/>
    <dgm:cxn modelId="{FA2F994F-911E-4C99-9109-BEF1692492D7}" type="presParOf" srcId="{C3F4B035-B643-49FC-BA21-CB66067B825D}" destId="{0D1160A1-2322-4B75-B631-CB5C92E335BC}" srcOrd="4" destOrd="0" presId="urn:microsoft.com/office/officeart/2005/8/layout/list1"/>
    <dgm:cxn modelId="{E9BE6149-2DA5-4FEB-9327-1D7E3996028A}" type="presParOf" srcId="{0D1160A1-2322-4B75-B631-CB5C92E335BC}" destId="{21DB0922-50DE-4F17-A4AC-77EC89BE3CBE}" srcOrd="0" destOrd="0" presId="urn:microsoft.com/office/officeart/2005/8/layout/list1"/>
    <dgm:cxn modelId="{63CDB3C6-2682-448E-BEAA-AC456A7313AF}" type="presParOf" srcId="{0D1160A1-2322-4B75-B631-CB5C92E335BC}" destId="{F31D7D98-E9E9-44B9-8C0E-DA27DD393B0D}" srcOrd="1" destOrd="0" presId="urn:microsoft.com/office/officeart/2005/8/layout/list1"/>
    <dgm:cxn modelId="{61082F9E-4AB8-44BC-8D40-0E51B748D8E9}" type="presParOf" srcId="{C3F4B035-B643-49FC-BA21-CB66067B825D}" destId="{EE9E022D-3347-4D1E-8229-5E20DCA1FD7C}" srcOrd="5" destOrd="0" presId="urn:microsoft.com/office/officeart/2005/8/layout/list1"/>
    <dgm:cxn modelId="{08B53F7F-EB22-466D-B91C-1AE49FC0CB30}" type="presParOf" srcId="{C3F4B035-B643-49FC-BA21-CB66067B825D}" destId="{95C73E1E-0ED4-459A-937F-DD2AA512269B}" srcOrd="6" destOrd="0" presId="urn:microsoft.com/office/officeart/2005/8/layout/list1"/>
    <dgm:cxn modelId="{FCA0FDD5-4D2B-4DD2-BF5B-308881923577}" type="presParOf" srcId="{C3F4B035-B643-49FC-BA21-CB66067B825D}" destId="{32504098-ABC8-42FC-A489-A8DACA022ABB}" srcOrd="7" destOrd="0" presId="urn:microsoft.com/office/officeart/2005/8/layout/list1"/>
    <dgm:cxn modelId="{82BE2775-CB03-4370-92D3-FD8CCFD1E452}" type="presParOf" srcId="{C3F4B035-B643-49FC-BA21-CB66067B825D}" destId="{801B943D-6FAD-44C1-B7DB-DA410508F6C0}" srcOrd="8" destOrd="0" presId="urn:microsoft.com/office/officeart/2005/8/layout/list1"/>
    <dgm:cxn modelId="{BE1E5DFF-B99A-44DF-8BBA-2390CCFD976F}" type="presParOf" srcId="{801B943D-6FAD-44C1-B7DB-DA410508F6C0}" destId="{E2398FA1-5EBC-4C68-BC5F-B039158FE3DA}" srcOrd="0" destOrd="0" presId="urn:microsoft.com/office/officeart/2005/8/layout/list1"/>
    <dgm:cxn modelId="{2CB5291E-3B2D-43F8-95EF-879EDECD6BCF}" type="presParOf" srcId="{801B943D-6FAD-44C1-B7DB-DA410508F6C0}" destId="{524EADC4-FAAB-4C36-8E52-B2C3B12C3FD7}" srcOrd="1" destOrd="0" presId="urn:microsoft.com/office/officeart/2005/8/layout/list1"/>
    <dgm:cxn modelId="{863DF993-3722-425D-B46C-AD8F43219E99}" type="presParOf" srcId="{C3F4B035-B643-49FC-BA21-CB66067B825D}" destId="{C79A0C41-8AAF-4F20-A9D5-65D34BC6579F}" srcOrd="9" destOrd="0" presId="urn:microsoft.com/office/officeart/2005/8/layout/list1"/>
    <dgm:cxn modelId="{39EA72E4-D985-4CEC-9B2E-A8376ECD7B10}" type="presParOf" srcId="{C3F4B035-B643-49FC-BA21-CB66067B825D}" destId="{77C45E0E-C849-47BB-8E39-45258E866B8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5CA2B-0FCA-4586-B3A4-EC014A326E74}">
      <dsp:nvSpPr>
        <dsp:cNvPr id="0" name=""/>
        <dsp:cNvSpPr/>
      </dsp:nvSpPr>
      <dsp:spPr>
        <a:xfrm>
          <a:off x="0" y="1069804"/>
          <a:ext cx="5765711" cy="403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284B9E-4311-4DB5-87DB-80052D1F33DE}">
      <dsp:nvSpPr>
        <dsp:cNvPr id="0" name=""/>
        <dsp:cNvSpPr/>
      </dsp:nvSpPr>
      <dsp:spPr>
        <a:xfrm>
          <a:off x="241309" y="0"/>
          <a:ext cx="5480899" cy="119773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51" tIns="0" rIns="152551" bIns="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2"/>
              </a:solidFill>
              <a:latin typeface="Times New Roman" panose="02020603050405020304" pitchFamily="18" charset="0"/>
              <a:cs typeface="Times New Roman" panose="02020603050405020304" pitchFamily="18" charset="0"/>
            </a:rPr>
            <a:t>Electronic mail facility</a:t>
          </a:r>
        </a:p>
        <a:p>
          <a:pPr lvl="0" algn="l"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A worm mails a copy of itself to another systems.</a:t>
          </a:r>
          <a:endParaRPr lang="en-US" sz="2400" kern="1200" dirty="0">
            <a:solidFill>
              <a:schemeClr val="tx2"/>
            </a:solidFill>
            <a:latin typeface="Times New Roman" panose="02020603050405020304" pitchFamily="18" charset="0"/>
            <a:cs typeface="Times New Roman" panose="02020603050405020304" pitchFamily="18" charset="0"/>
          </a:endParaRPr>
        </a:p>
      </dsp:txBody>
      <dsp:txXfrm>
        <a:off x="299778" y="58469"/>
        <a:ext cx="5363961" cy="1080799"/>
      </dsp:txXfrm>
    </dsp:sp>
    <dsp:sp modelId="{95C73E1E-0ED4-459A-937F-DD2AA512269B}">
      <dsp:nvSpPr>
        <dsp:cNvPr id="0" name=""/>
        <dsp:cNvSpPr/>
      </dsp:nvSpPr>
      <dsp:spPr>
        <a:xfrm>
          <a:off x="0" y="2539869"/>
          <a:ext cx="5765711" cy="403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1D7D98-E9E9-44B9-8C0E-DA27DD393B0D}">
      <dsp:nvSpPr>
        <dsp:cNvPr id="0" name=""/>
        <dsp:cNvSpPr/>
      </dsp:nvSpPr>
      <dsp:spPr>
        <a:xfrm>
          <a:off x="232940" y="1378788"/>
          <a:ext cx="5489807" cy="121662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51" tIns="0" rIns="152551" bIns="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Remote execution capability</a:t>
          </a:r>
        </a:p>
        <a:p>
          <a:pPr lvl="0" algn="l"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A worm executes a copy of itself on another system remotely.</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292331" y="1438179"/>
        <a:ext cx="5371025" cy="1097843"/>
      </dsp:txXfrm>
    </dsp:sp>
    <dsp:sp modelId="{77C45E0E-C849-47BB-8E39-45258E866B86}">
      <dsp:nvSpPr>
        <dsp:cNvPr id="0" name=""/>
        <dsp:cNvSpPr/>
      </dsp:nvSpPr>
      <dsp:spPr>
        <a:xfrm>
          <a:off x="0" y="4076036"/>
          <a:ext cx="5765711" cy="403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4EADC4-FAAB-4C36-8E52-B2C3B12C3FD7}">
      <dsp:nvSpPr>
        <dsp:cNvPr id="0" name=""/>
        <dsp:cNvSpPr/>
      </dsp:nvSpPr>
      <dsp:spPr>
        <a:xfrm>
          <a:off x="236855" y="2857653"/>
          <a:ext cx="5489807" cy="145620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51" tIns="0" rIns="152551" bIns="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Times New Roman" panose="02020603050405020304" pitchFamily="18" charset="0"/>
              <a:cs typeface="Times New Roman" panose="02020603050405020304" pitchFamily="18" charset="0"/>
            </a:rPr>
            <a:t>Remote login capability</a:t>
          </a:r>
        </a:p>
        <a:p>
          <a:pPr lvl="0" algn="l"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Logs onto a remote system as a user and then uses commands to copy itself from one system to the other.</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307941" y="2928739"/>
        <a:ext cx="5347635" cy="131403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08A8F3-26D3-4337-AD12-1988097F9D03}" type="datetimeFigureOut">
              <a:rPr lang="en-US" smtClean="0"/>
              <a:t>27-Mar-18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40EB82-FFAC-4041-9E92-6DEF4C52BC32}" type="slidenum">
              <a:rPr lang="en-US" smtClean="0"/>
              <a:t>‹#›</a:t>
            </a:fld>
            <a:endParaRPr lang="en-US" dirty="0"/>
          </a:p>
        </p:txBody>
      </p:sp>
    </p:spTree>
    <p:extLst>
      <p:ext uri="{BB962C8B-B14F-4D97-AF65-F5344CB8AC3E}">
        <p14:creationId xmlns:p14="http://schemas.microsoft.com/office/powerpoint/2010/main" val="27021326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B7B0E-84B2-4297-B725-80A24644B1B8}" type="datetimeFigureOut">
              <a:rPr lang="en-US" smtClean="0"/>
              <a:t>27-Mar-18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897A4-F081-41F9-A17F-3C62C2D9FDB8}" type="slidenum">
              <a:rPr lang="en-US" smtClean="0"/>
              <a:t>‹#›</a:t>
            </a:fld>
            <a:endParaRPr lang="en-US" dirty="0"/>
          </a:p>
        </p:txBody>
      </p:sp>
    </p:spTree>
    <p:extLst>
      <p:ext uri="{BB962C8B-B14F-4D97-AF65-F5344CB8AC3E}">
        <p14:creationId xmlns:p14="http://schemas.microsoft.com/office/powerpoint/2010/main" val="19552003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 This is SM. I welcome all</a:t>
            </a:r>
            <a:r>
              <a:rPr lang="en-US" baseline="0" dirty="0" smtClean="0"/>
              <a:t> of you for being here.</a:t>
            </a:r>
            <a:endParaRPr lang="en-US" dirty="0"/>
          </a:p>
        </p:txBody>
      </p:sp>
      <p:sp>
        <p:nvSpPr>
          <p:cNvPr id="4" name="Slide Number Placeholder 3"/>
          <p:cNvSpPr>
            <a:spLocks noGrp="1"/>
          </p:cNvSpPr>
          <p:nvPr>
            <p:ph type="sldNum" sz="quarter" idx="10"/>
          </p:nvPr>
        </p:nvSpPr>
        <p:spPr/>
        <p:txBody>
          <a:bodyPr/>
          <a:lstStyle/>
          <a:p>
            <a:fld id="{89C897A4-F081-41F9-A17F-3C62C2D9FDB8}" type="slidenum">
              <a:rPr lang="en-US" smtClean="0"/>
              <a:t>1</a:t>
            </a:fld>
            <a:endParaRPr lang="en-US" dirty="0"/>
          </a:p>
        </p:txBody>
      </p:sp>
    </p:spTree>
    <p:extLst>
      <p:ext uri="{BB962C8B-B14F-4D97-AF65-F5344CB8AC3E}">
        <p14:creationId xmlns:p14="http://schemas.microsoft.com/office/powerpoint/2010/main" val="124590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my presentation topic is about Malicious Software. This is a chapter from CANSPP book written by William </a:t>
            </a:r>
            <a:r>
              <a:rPr lang="en-US" dirty="0" err="1" smtClean="0"/>
              <a:t>stallings</a:t>
            </a:r>
            <a:r>
              <a:rPr lang="en-US" dirty="0" smtClean="0"/>
              <a:t>.</a:t>
            </a:r>
            <a:endParaRPr lang="en-US" dirty="0"/>
          </a:p>
        </p:txBody>
      </p:sp>
      <p:sp>
        <p:nvSpPr>
          <p:cNvPr id="4" name="Slide Number Placeholder 3"/>
          <p:cNvSpPr>
            <a:spLocks noGrp="1"/>
          </p:cNvSpPr>
          <p:nvPr>
            <p:ph type="sldNum" sz="quarter" idx="10"/>
          </p:nvPr>
        </p:nvSpPr>
        <p:spPr/>
        <p:txBody>
          <a:bodyPr/>
          <a:lstStyle/>
          <a:p>
            <a:fld id="{89C897A4-F081-41F9-A17F-3C62C2D9FDB8}" type="slidenum">
              <a:rPr lang="en-US" smtClean="0"/>
              <a:t>2</a:t>
            </a:fld>
            <a:endParaRPr lang="en-US" dirty="0"/>
          </a:p>
        </p:txBody>
      </p:sp>
    </p:spTree>
    <p:extLst>
      <p:ext uri="{BB962C8B-B14F-4D97-AF65-F5344CB8AC3E}">
        <p14:creationId xmlns:p14="http://schemas.microsoft.com/office/powerpoint/2010/main" val="2915060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the first topic …what is malicious program?</a:t>
            </a:r>
            <a:endParaRPr lang="en-US" dirty="0"/>
          </a:p>
        </p:txBody>
      </p:sp>
      <p:sp>
        <p:nvSpPr>
          <p:cNvPr id="4" name="Slide Number Placeholder 3"/>
          <p:cNvSpPr>
            <a:spLocks noGrp="1"/>
          </p:cNvSpPr>
          <p:nvPr>
            <p:ph type="sldNum" sz="quarter" idx="10"/>
          </p:nvPr>
        </p:nvSpPr>
        <p:spPr/>
        <p:txBody>
          <a:bodyPr/>
          <a:lstStyle/>
          <a:p>
            <a:fld id="{89C897A4-F081-41F9-A17F-3C62C2D9FDB8}" type="slidenum">
              <a:rPr lang="en-US" smtClean="0"/>
              <a:t>3</a:t>
            </a:fld>
            <a:endParaRPr lang="en-US" dirty="0"/>
          </a:p>
        </p:txBody>
      </p:sp>
    </p:spTree>
    <p:extLst>
      <p:ext uri="{BB962C8B-B14F-4D97-AF65-F5344CB8AC3E}">
        <p14:creationId xmlns:p14="http://schemas.microsoft.com/office/powerpoint/2010/main" val="1269698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panose="020B0604020202020204" pitchFamily="34" charset="0"/>
              </a:rPr>
              <a:t>A backdoor, or trapdoor, is a secret entry point into a program that allows someone that is aware of it to gain access without going through the usual security access procedures. Have been used legitimately for many years to debug and test programs, but become a threat when left in production programs, allowing intruders to gain unauthorized access. It is difficult to implement operating system controls for backdoors. Security measures must focus on the program development and software update activities. </a:t>
            </a:r>
          </a:p>
          <a:p>
            <a:endParaRPr lang="en-US" dirty="0"/>
          </a:p>
        </p:txBody>
      </p:sp>
      <p:sp>
        <p:nvSpPr>
          <p:cNvPr id="4" name="Slide Number Placeholder 3"/>
          <p:cNvSpPr>
            <a:spLocks noGrp="1"/>
          </p:cNvSpPr>
          <p:nvPr>
            <p:ph type="sldNum" sz="quarter" idx="10"/>
          </p:nvPr>
        </p:nvSpPr>
        <p:spPr/>
        <p:txBody>
          <a:bodyPr/>
          <a:lstStyle/>
          <a:p>
            <a:fld id="{89C897A4-F081-41F9-A17F-3C62C2D9FDB8}" type="slidenum">
              <a:rPr lang="en-US" smtClean="0"/>
              <a:t>5</a:t>
            </a:fld>
            <a:endParaRPr lang="en-US" dirty="0"/>
          </a:p>
        </p:txBody>
      </p:sp>
    </p:spTree>
    <p:extLst>
      <p:ext uri="{BB962C8B-B14F-4D97-AF65-F5344CB8AC3E}">
        <p14:creationId xmlns:p14="http://schemas.microsoft.com/office/powerpoint/2010/main" val="2921382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accent4"/>
                </a:solidFill>
              </a:rPr>
              <a:t>legal</a:t>
            </a:r>
            <a:endParaRPr lang="en-US" dirty="0">
              <a:solidFill>
                <a:schemeClr val="accent4"/>
              </a:solidFill>
            </a:endParaRPr>
          </a:p>
        </p:txBody>
      </p:sp>
      <p:sp>
        <p:nvSpPr>
          <p:cNvPr id="4" name="Slide Number Placeholder 3"/>
          <p:cNvSpPr>
            <a:spLocks noGrp="1"/>
          </p:cNvSpPr>
          <p:nvPr>
            <p:ph type="sldNum" sz="quarter" idx="10"/>
          </p:nvPr>
        </p:nvSpPr>
        <p:spPr/>
        <p:txBody>
          <a:bodyPr/>
          <a:lstStyle/>
          <a:p>
            <a:fld id="{89C897A4-F081-41F9-A17F-3C62C2D9FDB8}" type="slidenum">
              <a:rPr lang="en-US" smtClean="0"/>
              <a:t>6</a:t>
            </a:fld>
            <a:endParaRPr lang="en-US" dirty="0"/>
          </a:p>
        </p:txBody>
      </p:sp>
    </p:spTree>
    <p:extLst>
      <p:ext uri="{BB962C8B-B14F-4D97-AF65-F5344CB8AC3E}">
        <p14:creationId xmlns:p14="http://schemas.microsoft.com/office/powerpoint/2010/main" val="2517683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Trojan horse is a useful, or apparently useful, program or command procedure containing hidden code that, when invoked, performs some unwanted or harmful function.</a:t>
            </a:r>
          </a:p>
          <a:p>
            <a:endParaRPr lang="en-US" dirty="0"/>
          </a:p>
        </p:txBody>
      </p:sp>
      <p:sp>
        <p:nvSpPr>
          <p:cNvPr id="4" name="Slide Number Placeholder 3"/>
          <p:cNvSpPr>
            <a:spLocks noGrp="1"/>
          </p:cNvSpPr>
          <p:nvPr>
            <p:ph type="sldNum" sz="quarter" idx="10"/>
          </p:nvPr>
        </p:nvSpPr>
        <p:spPr/>
        <p:txBody>
          <a:bodyPr/>
          <a:lstStyle/>
          <a:p>
            <a:fld id="{89C897A4-F081-41F9-A17F-3C62C2D9FDB8}" type="slidenum">
              <a:rPr lang="en-US" smtClean="0"/>
              <a:t>7</a:t>
            </a:fld>
            <a:endParaRPr lang="en-US" dirty="0"/>
          </a:p>
        </p:txBody>
      </p:sp>
    </p:spTree>
    <p:extLst>
      <p:ext uri="{BB962C8B-B14F-4D97-AF65-F5344CB8AC3E}">
        <p14:creationId xmlns:p14="http://schemas.microsoft.com/office/powerpoint/2010/main" val="395268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F78DFE-C01E-4F83-9282-A82591206E71}" type="datetime1">
              <a:rPr lang="en-US" smtClean="0"/>
              <a:t>27-Mar-18</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A81DAE-10BD-42F2-BF03-C7A45B89B6CD}" type="datetime1">
              <a:rPr lang="en-US" smtClean="0"/>
              <a:t>27-Mar-18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015BEA-5C5C-4AF9-BAF9-0D0890B32055}" type="datetime1">
              <a:rPr lang="en-US" smtClean="0"/>
              <a:t>27-Mar-18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88E3BC-CA52-4E70-8B52-6745B2C1C444}" type="datetime1">
              <a:rPr lang="en-US" smtClean="0"/>
              <a:t>27-Mar-18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D29D23-F233-4E2C-9DBD-593852480D09}" type="datetime1">
              <a:rPr lang="en-US" smtClean="0"/>
              <a:t>27-Mar-18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CB408E-CEF6-427C-8913-81B481CCE65E}" type="datetime1">
              <a:rPr lang="en-US" smtClean="0"/>
              <a:t>27-Mar-18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60F2F6-EE14-4475-A8B4-3731A7236BF4}" type="datetime1">
              <a:rPr lang="en-US" smtClean="0"/>
              <a:t>27-Mar-18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34679-B90C-4944-B0BF-E3038D34AC2A}" type="datetime1">
              <a:rPr lang="en-US" smtClean="0"/>
              <a:t>27-Mar-18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48FA08-71A6-4644-86D9-42E42DE536B2}" type="datetime1">
              <a:rPr lang="en-US" smtClean="0"/>
              <a:t>27-Mar-18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59BC54-68A0-4C1F-A1F3-CFF9BB2C97D9}" type="datetime1">
              <a:rPr lang="en-US" smtClean="0"/>
              <a:t>27-Mar-18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947C14-8BA2-4D83-98FF-A531920B6670}" type="datetime1">
              <a:rPr lang="en-US" smtClean="0"/>
              <a:t>27-Mar-18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680925-23FF-4ECF-97B0-02A9370046C9}" type="datetime1">
              <a:rPr lang="en-US" smtClean="0"/>
              <a:t>27-Mar-18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C1BA4B-2956-4809-AFDE-DC6D9DBF9100}" type="datetime1">
              <a:rPr lang="en-US" smtClean="0"/>
              <a:t>27-Mar-18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CD94AB-5CBB-49AA-A5E5-33A1702BA2B1}" type="datetime1">
              <a:rPr lang="en-US" smtClean="0"/>
              <a:t>27-Mar-18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253C2-6BEF-4E88-9E36-D0A5575CD74C}" type="datetime1">
              <a:rPr lang="en-US" smtClean="0"/>
              <a:t>27-Mar-18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BE4BA2-CFDB-4970-B621-3A79B7B6C24B}" type="datetime1">
              <a:rPr lang="en-US" smtClean="0"/>
              <a:t>27-Mar-18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C7F2DA2-3C64-4F95-8512-21D0F5C577CA}" type="datetime1">
              <a:rPr lang="en-US" smtClean="0"/>
              <a:t>27-Mar-18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AD67BF2-A6A4-464B-81FC-1F9C7CFD6711}" type="datetime1">
              <a:rPr lang="en-US" smtClean="0"/>
              <a:t>27-Mar-18</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89827" y="235132"/>
            <a:ext cx="339635" cy="235131"/>
          </a:xfrm>
        </p:spPr>
        <p:txBody>
          <a:bodyPr>
            <a:normAutofit fontScale="90000"/>
          </a:bodyPr>
          <a:lstStyle/>
          <a:p>
            <a:r>
              <a:rPr lang="en-US" dirty="0"/>
              <a:t>                                                                                                                                                                                                                                                                                                                     </a:t>
            </a:r>
          </a:p>
        </p:txBody>
      </p:sp>
      <p:sp>
        <p:nvSpPr>
          <p:cNvPr id="3" name="Subtitle 2"/>
          <p:cNvSpPr>
            <a:spLocks noGrp="1"/>
          </p:cNvSpPr>
          <p:nvPr>
            <p:ph type="subTitle" idx="1"/>
          </p:nvPr>
        </p:nvSpPr>
        <p:spPr>
          <a:xfrm>
            <a:off x="2690192" y="2195300"/>
            <a:ext cx="6000878" cy="2728806"/>
          </a:xfrm>
        </p:spPr>
        <p:txBody>
          <a:bodyPr>
            <a:noAutofit/>
          </a:bodyPr>
          <a:lstStyle/>
          <a:p>
            <a:pPr algn="ctr"/>
            <a:endParaRPr lang="en-US" sz="1100" dirty="0">
              <a:latin typeface="Times New Roman" panose="02020603050405020304" pitchFamily="18" charset="0"/>
              <a:cs typeface="Times New Roman" panose="02020603050405020304" pitchFamily="18" charset="0"/>
            </a:endParaRPr>
          </a:p>
          <a:p>
            <a:pPr algn="ctr"/>
            <a:endParaRPr lang="en-US" sz="2800" b="1" dirty="0">
              <a:latin typeface="Copperplate Gothic Bold" panose="020E0705020206020404" pitchFamily="34"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   Shabbir </a:t>
            </a:r>
            <a:r>
              <a:rPr lang="en-US" sz="4400" dirty="0" smtClean="0">
                <a:latin typeface="Times New Roman" panose="02020603050405020304" pitchFamily="18" charset="0"/>
                <a:cs typeface="Times New Roman" panose="02020603050405020304" pitchFamily="18" charset="0"/>
              </a:rPr>
              <a:t>Mahmood</a:t>
            </a:r>
            <a:endParaRPr lang="en-US" sz="4400" dirty="0">
              <a:latin typeface="Times New Roman" panose="02020603050405020304" pitchFamily="18" charset="0"/>
              <a:cs typeface="Times New Roman" panose="02020603050405020304" pitchFamily="18" charset="0"/>
            </a:endParaRPr>
          </a:p>
          <a:p>
            <a:pPr algn="ctr"/>
            <a:endParaRPr lang="en-US" sz="1200" dirty="0">
              <a:latin typeface="Copperplate Gothic Bold" panose="020E0705020206020404" pitchFamily="34" charset="0"/>
            </a:endParaRPr>
          </a:p>
          <a:p>
            <a:pPr algn="ctr"/>
            <a:endParaRPr lang="en-US" sz="1050" dirty="0">
              <a:latin typeface="Code Bold" panose="020B0604020202020204" pitchFamily="50" charset="0"/>
            </a:endParaRPr>
          </a:p>
          <a:p>
            <a:pPr algn="ctr"/>
            <a:endParaRPr lang="en-US" sz="1050" dirty="0">
              <a:latin typeface="Code Bold" panose="020B0604020202020204" pitchFamily="50"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9" name="Picture 8">
            <a:extLst>
              <a:ext uri="{FF2B5EF4-FFF2-40B4-BE49-F238E27FC236}">
                <a16:creationId xmlns:a16="http://schemas.microsoft.com/office/drawing/2014/main" id="{B7B1DEC2-D4FA-48E9-B793-83E3886A142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38" b="100000" l="0" r="100000"/>
                    </a14:imgEffect>
                  </a14:imgLayer>
                </a14:imgProps>
              </a:ext>
            </a:extLst>
          </a:blip>
          <a:stretch>
            <a:fillRect/>
          </a:stretch>
        </p:blipFill>
        <p:spPr>
          <a:xfrm>
            <a:off x="8342612" y="1933893"/>
            <a:ext cx="2609244" cy="2990213"/>
          </a:xfrm>
          <a:prstGeom prst="rect">
            <a:avLst/>
          </a:prstGeom>
        </p:spPr>
      </p:pic>
      <p:pic>
        <p:nvPicPr>
          <p:cNvPr id="12" name="Picture 11">
            <a:extLst>
              <a:ext uri="{FF2B5EF4-FFF2-40B4-BE49-F238E27FC236}">
                <a16:creationId xmlns:a16="http://schemas.microsoft.com/office/drawing/2014/main" id="{1685EA6C-57EF-4E90-8B20-1406DFD1BB5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290454" y="2749298"/>
            <a:ext cx="1050443" cy="967408"/>
          </a:xfrm>
          <a:prstGeom prst="ellipse">
            <a:avLst/>
          </a:prstGeom>
          <a:ln>
            <a:noFill/>
          </a:ln>
          <a:effectLst>
            <a:softEdge rad="112500"/>
          </a:effectLst>
        </p:spPr>
      </p:pic>
      <p:sp>
        <p:nvSpPr>
          <p:cNvPr id="13" name="Rectangle 12">
            <a:extLst>
              <a:ext uri="{FF2B5EF4-FFF2-40B4-BE49-F238E27FC236}">
                <a16:creationId xmlns:a16="http://schemas.microsoft.com/office/drawing/2014/main" id="{1FC0F7D9-2495-4175-9C49-17FC21374783}"/>
              </a:ext>
            </a:extLst>
          </p:cNvPr>
          <p:cNvSpPr/>
          <p:nvPr/>
        </p:nvSpPr>
        <p:spPr>
          <a:xfrm>
            <a:off x="4620477" y="3716706"/>
            <a:ext cx="239039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  University of Rajshahi</a:t>
            </a:r>
            <a:endParaRPr lang="en-US" dirty="0"/>
          </a:p>
        </p:txBody>
      </p:sp>
    </p:spTree>
    <p:extLst>
      <p:ext uri="{BB962C8B-B14F-4D97-AF65-F5344CB8AC3E}">
        <p14:creationId xmlns:p14="http://schemas.microsoft.com/office/powerpoint/2010/main" val="27925482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2234" y="516171"/>
            <a:ext cx="10018713" cy="848055"/>
          </a:xfrm>
        </p:spPr>
        <p:txBody>
          <a:bodyPr/>
          <a:lstStyle/>
          <a:p>
            <a:r>
              <a:rPr lang="en-US" dirty="0" smtClean="0">
                <a:solidFill>
                  <a:schemeClr val="accent1"/>
                </a:solidFill>
                <a:latin typeface="Times New Roman" panose="02020603050405020304" pitchFamily="18" charset="0"/>
                <a:cs typeface="Times New Roman" panose="02020603050405020304" pitchFamily="18" charset="0"/>
              </a:rPr>
              <a:t>Phases of Virus Lifetime </a:t>
            </a:r>
            <a:endParaRPr lang="en-US" dirty="0">
              <a:solidFill>
                <a:schemeClr val="accent1"/>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2119452" y="3075128"/>
            <a:ext cx="1623076" cy="1338698"/>
            <a:chOff x="4359" y="2514412"/>
            <a:chExt cx="1623076" cy="1338698"/>
          </a:xfrm>
          <a:solidFill>
            <a:schemeClr val="tx2">
              <a:lumMod val="25000"/>
              <a:lumOff val="75000"/>
            </a:schemeClr>
          </a:solidFill>
        </p:grpSpPr>
        <p:sp>
          <p:nvSpPr>
            <p:cNvPr id="33" name="Rounded Rectangle 32"/>
            <p:cNvSpPr/>
            <p:nvPr/>
          </p:nvSpPr>
          <p:spPr>
            <a:xfrm>
              <a:off x="4359" y="2514412"/>
              <a:ext cx="1623076" cy="1338698"/>
            </a:xfrm>
            <a:prstGeom prst="roundRect">
              <a:avLst>
                <a:gd name="adj" fmla="val 10000"/>
              </a:avLst>
            </a:prstGeom>
            <a:grpFill/>
            <a:ln w="5715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 name="Rounded Rectangle 4"/>
            <p:cNvSpPr txBox="1"/>
            <p:nvPr/>
          </p:nvSpPr>
          <p:spPr>
            <a:xfrm>
              <a:off x="35166" y="2545219"/>
              <a:ext cx="1561462" cy="990220"/>
            </a:xfrm>
            <a:prstGeom prst="rect">
              <a:avLst/>
            </a:prstGeom>
            <a:grpFill/>
            <a:ln w="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b="1" i="0" kern="1200" baseline="0" dirty="0" smtClean="0">
                  <a:latin typeface="Times New Roman" panose="02020603050405020304" pitchFamily="18" charset="0"/>
                  <a:cs typeface="Times New Roman" panose="02020603050405020304" pitchFamily="18" charset="0"/>
                </a:rPr>
                <a:t>The virus is idle and waiting</a:t>
              </a:r>
            </a:p>
          </p:txBody>
        </p:sp>
      </p:grpSp>
      <p:sp>
        <p:nvSpPr>
          <p:cNvPr id="9" name="Shape 8"/>
          <p:cNvSpPr/>
          <p:nvPr/>
        </p:nvSpPr>
        <p:spPr>
          <a:xfrm>
            <a:off x="3127929" y="3697816"/>
            <a:ext cx="1815854" cy="1815854"/>
          </a:xfrm>
          <a:prstGeom prst="leftCircularArrow">
            <a:avLst>
              <a:gd name="adj1" fmla="val 2052"/>
              <a:gd name="adj2" fmla="val 246122"/>
              <a:gd name="adj3" fmla="val 2634279"/>
              <a:gd name="adj4" fmla="val 9637136"/>
              <a:gd name="adj5" fmla="val 2394"/>
            </a:avLst>
          </a:prstGeom>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2496089" y="4319915"/>
            <a:ext cx="1442734" cy="573727"/>
            <a:chOff x="380996" y="3759199"/>
            <a:chExt cx="1442734" cy="573727"/>
          </a:xfrm>
        </p:grpSpPr>
        <p:sp>
          <p:nvSpPr>
            <p:cNvPr id="31" name="Rounded Rectangle 30"/>
            <p:cNvSpPr/>
            <p:nvPr/>
          </p:nvSpPr>
          <p:spPr>
            <a:xfrm>
              <a:off x="380996" y="3759199"/>
              <a:ext cx="1442734" cy="57372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7"/>
            <p:cNvSpPr txBox="1"/>
            <p:nvPr/>
          </p:nvSpPr>
          <p:spPr>
            <a:xfrm>
              <a:off x="397800" y="3776003"/>
              <a:ext cx="1409126" cy="5401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1" i="0" kern="1200" baseline="0" dirty="0" smtClean="0">
                  <a:latin typeface="Times New Roman" panose="02020603050405020304" pitchFamily="18" charset="0"/>
                  <a:cs typeface="Times New Roman" panose="02020603050405020304" pitchFamily="18" charset="0"/>
                </a:rPr>
                <a:t>Dormant</a:t>
              </a:r>
              <a:endParaRPr lang="en-US" sz="2000" b="1" i="0" kern="1200" baseline="0" dirty="0">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4107016" y="2859785"/>
            <a:ext cx="1894032" cy="2671185"/>
            <a:chOff x="1991923" y="2299069"/>
            <a:chExt cx="1894032" cy="2671185"/>
          </a:xfrm>
          <a:solidFill>
            <a:schemeClr val="tx2">
              <a:lumMod val="25000"/>
              <a:lumOff val="75000"/>
            </a:schemeClr>
          </a:solidFill>
        </p:grpSpPr>
        <p:sp>
          <p:nvSpPr>
            <p:cNvPr id="29" name="Rounded Rectangle 28"/>
            <p:cNvSpPr/>
            <p:nvPr/>
          </p:nvSpPr>
          <p:spPr>
            <a:xfrm>
              <a:off x="1991923" y="2299069"/>
              <a:ext cx="1894032" cy="2671185"/>
            </a:xfrm>
            <a:prstGeom prst="roundRect">
              <a:avLst>
                <a:gd name="adj" fmla="val 10000"/>
              </a:avLst>
            </a:prstGeom>
            <a:grpFill/>
            <a:ln w="5715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Rounded Rectangle 9"/>
            <p:cNvSpPr txBox="1"/>
            <p:nvPr/>
          </p:nvSpPr>
          <p:spPr>
            <a:xfrm>
              <a:off x="2047397" y="2926940"/>
              <a:ext cx="1783084" cy="1987840"/>
            </a:xfrm>
            <a:prstGeom prst="rect">
              <a:avLst/>
            </a:prstGeom>
            <a:grpFill/>
            <a:ln w="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b="1" i="0" kern="1200" baseline="0" dirty="0" smtClean="0">
                  <a:latin typeface="Times New Roman" panose="02020603050405020304" pitchFamily="18" charset="0"/>
                  <a:cs typeface="Times New Roman" panose="02020603050405020304" pitchFamily="18" charset="0"/>
                </a:rPr>
                <a:t>The virus places a copy of itself into other programs</a:t>
              </a:r>
            </a:p>
          </p:txBody>
        </p:sp>
      </p:grpSp>
      <p:sp>
        <p:nvSpPr>
          <p:cNvPr id="12" name="Circular Arrow 11"/>
          <p:cNvSpPr/>
          <p:nvPr/>
        </p:nvSpPr>
        <p:spPr>
          <a:xfrm>
            <a:off x="5212084" y="2104931"/>
            <a:ext cx="2137579" cy="2137579"/>
          </a:xfrm>
          <a:prstGeom prst="circularArrow">
            <a:avLst>
              <a:gd name="adj1" fmla="val 1743"/>
              <a:gd name="adj2" fmla="val 207611"/>
              <a:gd name="adj3" fmla="val 19067814"/>
              <a:gd name="adj4" fmla="val 12026447"/>
              <a:gd name="adj5" fmla="val 2034"/>
            </a:avLst>
          </a:prstGeom>
        </p:spPr>
        <p:style>
          <a:lnRef idx="2">
            <a:schemeClr val="accent1">
              <a:shade val="50000"/>
            </a:schemeClr>
          </a:lnRef>
          <a:fillRef idx="1">
            <a:schemeClr val="accent1"/>
          </a:fillRef>
          <a:effectRef idx="0">
            <a:schemeClr val="accent1"/>
          </a:effectRef>
          <a:fontRef idx="minor">
            <a:schemeClr val="lt1"/>
          </a:fontRef>
        </p:style>
      </p:sp>
      <p:grpSp>
        <p:nvGrpSpPr>
          <p:cNvPr id="13" name="Group 12"/>
          <p:cNvGrpSpPr/>
          <p:nvPr/>
        </p:nvGrpSpPr>
        <p:grpSpPr>
          <a:xfrm>
            <a:off x="4461155" y="2919202"/>
            <a:ext cx="1713535" cy="573727"/>
            <a:chOff x="2346062" y="2358486"/>
            <a:chExt cx="1713535" cy="573727"/>
          </a:xfrm>
        </p:grpSpPr>
        <p:sp>
          <p:nvSpPr>
            <p:cNvPr id="27" name="Rounded Rectangle 26"/>
            <p:cNvSpPr/>
            <p:nvPr/>
          </p:nvSpPr>
          <p:spPr>
            <a:xfrm>
              <a:off x="2346062" y="2358486"/>
              <a:ext cx="1713535" cy="57372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12"/>
            <p:cNvSpPr txBox="1"/>
            <p:nvPr/>
          </p:nvSpPr>
          <p:spPr>
            <a:xfrm>
              <a:off x="2362866" y="2375290"/>
              <a:ext cx="1679927" cy="5401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1" i="0" kern="1200" baseline="0" dirty="0" smtClean="0">
                  <a:latin typeface="Times New Roman" panose="02020603050405020304" pitchFamily="18" charset="0"/>
                  <a:cs typeface="Times New Roman" panose="02020603050405020304" pitchFamily="18" charset="0"/>
                </a:rPr>
                <a:t>Propagation</a:t>
              </a:r>
            </a:p>
          </p:txBody>
        </p:sp>
      </p:grpSp>
      <p:grpSp>
        <p:nvGrpSpPr>
          <p:cNvPr id="14" name="Group 13"/>
          <p:cNvGrpSpPr/>
          <p:nvPr/>
        </p:nvGrpSpPr>
        <p:grpSpPr>
          <a:xfrm>
            <a:off x="6297678" y="2218455"/>
            <a:ext cx="1914743" cy="2765403"/>
            <a:chOff x="4182585" y="1657739"/>
            <a:chExt cx="1914743" cy="2765403"/>
          </a:xfrm>
          <a:solidFill>
            <a:schemeClr val="tx2">
              <a:lumMod val="25000"/>
              <a:lumOff val="75000"/>
            </a:schemeClr>
          </a:solidFill>
        </p:grpSpPr>
        <p:sp>
          <p:nvSpPr>
            <p:cNvPr id="25" name="Rounded Rectangle 24"/>
            <p:cNvSpPr/>
            <p:nvPr/>
          </p:nvSpPr>
          <p:spPr>
            <a:xfrm>
              <a:off x="4182585" y="1657739"/>
              <a:ext cx="1914743" cy="2765403"/>
            </a:xfrm>
            <a:prstGeom prst="roundRect">
              <a:avLst>
                <a:gd name="adj" fmla="val 10000"/>
              </a:avLst>
            </a:prstGeom>
            <a:grpFill/>
            <a:ln w="5715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Rounded Rectangle 14"/>
            <p:cNvSpPr txBox="1"/>
            <p:nvPr/>
          </p:nvSpPr>
          <p:spPr>
            <a:xfrm>
              <a:off x="4238666" y="1713820"/>
              <a:ext cx="1802581" cy="2060654"/>
            </a:xfrm>
            <a:prstGeom prst="rect">
              <a:avLst/>
            </a:prstGeom>
            <a:grpFill/>
            <a:ln w="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b="1" i="0" kern="1200" baseline="0" dirty="0" smtClean="0">
                  <a:latin typeface="Times New Roman" panose="02020603050405020304" pitchFamily="18" charset="0"/>
                  <a:cs typeface="Times New Roman" panose="02020603050405020304" pitchFamily="18" charset="0"/>
                </a:rPr>
                <a:t>Virus is activated to perform function for which it was intended</a:t>
              </a:r>
            </a:p>
          </p:txBody>
        </p:sp>
      </p:grpSp>
      <p:sp>
        <p:nvSpPr>
          <p:cNvPr id="15" name="Shape 14"/>
          <p:cNvSpPr/>
          <p:nvPr/>
        </p:nvSpPr>
        <p:spPr>
          <a:xfrm>
            <a:off x="7753002" y="3569185"/>
            <a:ext cx="2031020" cy="2031020"/>
          </a:xfrm>
          <a:prstGeom prst="leftCircularArrow">
            <a:avLst>
              <a:gd name="adj1" fmla="val 1835"/>
              <a:gd name="adj2" fmla="val 218958"/>
              <a:gd name="adj3" fmla="val 2229333"/>
              <a:gd name="adj4" fmla="val 9259354"/>
              <a:gd name="adj5" fmla="val 2140"/>
            </a:avLst>
          </a:prstGeom>
        </p:spPr>
        <p:style>
          <a:lnRef idx="2">
            <a:schemeClr val="accent1">
              <a:shade val="50000"/>
            </a:schemeClr>
          </a:lnRef>
          <a:fillRef idx="1">
            <a:schemeClr val="accent1"/>
          </a:fillRef>
          <a:effectRef idx="0">
            <a:schemeClr val="accent1"/>
          </a:effectRef>
          <a:fontRef idx="minor">
            <a:schemeClr val="lt1"/>
          </a:fontRef>
        </p:style>
      </p:sp>
      <p:grpSp>
        <p:nvGrpSpPr>
          <p:cNvPr id="16" name="Group 15"/>
          <p:cNvGrpSpPr/>
          <p:nvPr/>
        </p:nvGrpSpPr>
        <p:grpSpPr>
          <a:xfrm>
            <a:off x="6839488" y="4396118"/>
            <a:ext cx="1442734" cy="573727"/>
            <a:chOff x="4724395" y="3835402"/>
            <a:chExt cx="1442734" cy="573727"/>
          </a:xfrm>
        </p:grpSpPr>
        <p:sp>
          <p:nvSpPr>
            <p:cNvPr id="23" name="Rounded Rectangle 22"/>
            <p:cNvSpPr/>
            <p:nvPr/>
          </p:nvSpPr>
          <p:spPr>
            <a:xfrm>
              <a:off x="4724395" y="3835402"/>
              <a:ext cx="1442734" cy="57372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7"/>
            <p:cNvSpPr txBox="1"/>
            <p:nvPr/>
          </p:nvSpPr>
          <p:spPr>
            <a:xfrm>
              <a:off x="4741199" y="3852206"/>
              <a:ext cx="1409126" cy="5401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1" i="0" kern="1200" baseline="0" dirty="0" smtClean="0">
                  <a:latin typeface="Times New Roman" panose="02020603050405020304" pitchFamily="18" charset="0"/>
                  <a:cs typeface="Times New Roman" panose="02020603050405020304" pitchFamily="18" charset="0"/>
                </a:rPr>
                <a:t>Trigger</a:t>
              </a:r>
            </a:p>
          </p:txBody>
        </p:sp>
      </p:grpSp>
      <p:grpSp>
        <p:nvGrpSpPr>
          <p:cNvPr id="17" name="Group 16"/>
          <p:cNvGrpSpPr/>
          <p:nvPr/>
        </p:nvGrpSpPr>
        <p:grpSpPr>
          <a:xfrm>
            <a:off x="8509051" y="3601045"/>
            <a:ext cx="2242442" cy="1503184"/>
            <a:chOff x="6368157" y="2815922"/>
            <a:chExt cx="2242442" cy="1503184"/>
          </a:xfrm>
          <a:solidFill>
            <a:schemeClr val="tx2">
              <a:lumMod val="25000"/>
              <a:lumOff val="75000"/>
            </a:schemeClr>
          </a:solidFill>
        </p:grpSpPr>
        <p:sp>
          <p:nvSpPr>
            <p:cNvPr id="21" name="Rounded Rectangle 20"/>
            <p:cNvSpPr/>
            <p:nvPr/>
          </p:nvSpPr>
          <p:spPr>
            <a:xfrm>
              <a:off x="6368157" y="2815922"/>
              <a:ext cx="2242442" cy="1503184"/>
            </a:xfrm>
            <a:prstGeom prst="roundRect">
              <a:avLst>
                <a:gd name="adj" fmla="val 10000"/>
              </a:avLst>
            </a:prstGeom>
            <a:grpFill/>
            <a:ln w="5715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ounded Rectangle 19"/>
            <p:cNvSpPr txBox="1"/>
            <p:nvPr/>
          </p:nvSpPr>
          <p:spPr>
            <a:xfrm>
              <a:off x="6402749" y="3172625"/>
              <a:ext cx="2173258" cy="1111889"/>
            </a:xfrm>
            <a:prstGeom prst="rect">
              <a:avLst/>
            </a:prstGeom>
            <a:grpFill/>
            <a:ln w="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b="1" i="0" kern="1200" baseline="0" dirty="0" smtClean="0">
                  <a:latin typeface="Times New Roman" panose="02020603050405020304" pitchFamily="18" charset="0"/>
                  <a:cs typeface="Times New Roman" panose="02020603050405020304" pitchFamily="18" charset="0"/>
                </a:rPr>
                <a:t>Virus function is performed</a:t>
              </a:r>
              <a:endParaRPr lang="en-US" sz="2000" b="1" i="0" kern="1200" baseline="0" dirty="0">
                <a:latin typeface="Times New Roman" panose="02020603050405020304" pitchFamily="18" charset="0"/>
                <a:cs typeface="Times New Roman" panose="02020603050405020304" pitchFamily="18" charset="0"/>
              </a:endParaRPr>
            </a:p>
          </p:txBody>
        </p:sp>
      </p:grpSp>
      <p:grpSp>
        <p:nvGrpSpPr>
          <p:cNvPr id="18" name="Group 17"/>
          <p:cNvGrpSpPr/>
          <p:nvPr/>
        </p:nvGrpSpPr>
        <p:grpSpPr>
          <a:xfrm>
            <a:off x="8992293" y="3033006"/>
            <a:ext cx="1442734" cy="573727"/>
            <a:chOff x="7034067" y="2357899"/>
            <a:chExt cx="1442734" cy="573727"/>
          </a:xfrm>
        </p:grpSpPr>
        <p:sp>
          <p:nvSpPr>
            <p:cNvPr id="19" name="Rounded Rectangle 18"/>
            <p:cNvSpPr/>
            <p:nvPr/>
          </p:nvSpPr>
          <p:spPr>
            <a:xfrm>
              <a:off x="7034067" y="2357899"/>
              <a:ext cx="1442734" cy="57372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21"/>
            <p:cNvSpPr txBox="1"/>
            <p:nvPr/>
          </p:nvSpPr>
          <p:spPr>
            <a:xfrm>
              <a:off x="7050871" y="2374703"/>
              <a:ext cx="1409126" cy="5401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1" i="0" kern="1200" baseline="0" dirty="0" smtClean="0">
                  <a:latin typeface="Times New Roman" panose="02020603050405020304" pitchFamily="18" charset="0"/>
                  <a:cs typeface="Times New Roman" panose="02020603050405020304" pitchFamily="18" charset="0"/>
                </a:rPr>
                <a:t>Execution</a:t>
              </a:r>
            </a:p>
          </p:txBody>
        </p:sp>
      </p:grpSp>
    </p:spTree>
    <p:extLst>
      <p:ext uri="{BB962C8B-B14F-4D97-AF65-F5344CB8AC3E}">
        <p14:creationId xmlns:p14="http://schemas.microsoft.com/office/powerpoint/2010/main" val="6538225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322C-2EA3-4BA4-ACAF-CD259782E35A}"/>
              </a:ext>
            </a:extLst>
          </p:cNvPr>
          <p:cNvSpPr>
            <a:spLocks noGrp="1"/>
          </p:cNvSpPr>
          <p:nvPr>
            <p:ph type="title"/>
          </p:nvPr>
        </p:nvSpPr>
        <p:spPr>
          <a:xfrm>
            <a:off x="1298713" y="648803"/>
            <a:ext cx="9928726" cy="943139"/>
          </a:xfrm>
        </p:spPr>
        <p:txBody>
          <a:bodyPr/>
          <a:lstStyle/>
          <a:p>
            <a:r>
              <a:rPr lang="en-US" dirty="0" smtClean="0">
                <a:solidFill>
                  <a:schemeClr val="accent1">
                    <a:lumMod val="75000"/>
                  </a:schemeClr>
                </a:solidFill>
                <a:latin typeface="Times New Roman" panose="02020603050405020304" pitchFamily="18" charset="0"/>
                <a:cs typeface="Times New Roman" panose="02020603050405020304" pitchFamily="18" charset="0"/>
              </a:rPr>
              <a:t>Types of Virus</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 name="Content Placeholder 6"/>
          <p:cNvSpPr>
            <a:spLocks noGrp="1"/>
          </p:cNvSpPr>
          <p:nvPr>
            <p:ph idx="1"/>
          </p:nvPr>
        </p:nvSpPr>
        <p:spPr>
          <a:xfrm>
            <a:off x="1701711" y="2013856"/>
            <a:ext cx="9122729" cy="3668487"/>
          </a:xfrm>
        </p:spPr>
        <p:txBody>
          <a:bodyPr>
            <a:noAutofit/>
          </a:bodyPr>
          <a:lstStyle/>
          <a:p>
            <a:pPr marL="731520" lvl="1" indent="-457200">
              <a:spcAft>
                <a:spcPts val="0"/>
              </a:spcAft>
              <a:buFont typeface="Arial" panose="020B0604020202020204" pitchFamily="34" charset="0"/>
              <a:buChar char="•"/>
              <a:defRPr/>
            </a:pPr>
            <a:r>
              <a:rPr lang="en-US" sz="2400" dirty="0">
                <a:solidFill>
                  <a:schemeClr val="accent1">
                    <a:lumMod val="75000"/>
                  </a:schemeClr>
                </a:solidFill>
                <a:latin typeface="Times New Roman" panose="02020603050405020304" pitchFamily="18" charset="0"/>
                <a:cs typeface="Times New Roman" panose="02020603050405020304" pitchFamily="18" charset="0"/>
              </a:rPr>
              <a:t>Parasitic </a:t>
            </a:r>
            <a:r>
              <a:rPr lang="en-US" sz="2400" dirty="0" smtClean="0">
                <a:solidFill>
                  <a:schemeClr val="accent1">
                    <a:lumMod val="75000"/>
                  </a:schemeClr>
                </a:solidFill>
                <a:latin typeface="Times New Roman" panose="02020603050405020304" pitchFamily="18" charset="0"/>
                <a:cs typeface="Times New Roman" panose="02020603050405020304" pitchFamily="18" charset="0"/>
              </a:rPr>
              <a:t>virus: </a:t>
            </a:r>
            <a:r>
              <a:rPr lang="en-US" sz="2400" dirty="0" smtClean="0">
                <a:latin typeface="Times New Roman" panose="02020603050405020304" pitchFamily="18" charset="0"/>
                <a:cs typeface="Times New Roman" panose="02020603050405020304" pitchFamily="18" charset="0"/>
              </a:rPr>
              <a:t>Attaches </a:t>
            </a:r>
            <a:r>
              <a:rPr lang="en-US" sz="2400" dirty="0">
                <a:latin typeface="Times New Roman" panose="02020603050405020304" pitchFamily="18" charset="0"/>
                <a:cs typeface="Times New Roman" panose="02020603050405020304" pitchFamily="18" charset="0"/>
              </a:rPr>
              <a:t>itself to executable files and replicates when the infected program is executed</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731520" lvl="1" indent="-457200">
              <a:spcAft>
                <a:spcPts val="0"/>
              </a:spcAft>
              <a:buFont typeface="Arial" panose="020B0604020202020204" pitchFamily="34" charset="0"/>
              <a:buChar char="•"/>
              <a:defRPr/>
            </a:pPr>
            <a:r>
              <a:rPr lang="en-US" sz="2400" dirty="0">
                <a:solidFill>
                  <a:schemeClr val="accent1">
                    <a:lumMod val="75000"/>
                  </a:schemeClr>
                </a:solidFill>
                <a:latin typeface="Times New Roman" panose="02020603050405020304" pitchFamily="18" charset="0"/>
                <a:cs typeface="Times New Roman" panose="02020603050405020304" pitchFamily="18" charset="0"/>
              </a:rPr>
              <a:t>Memory-resident </a:t>
            </a:r>
            <a:r>
              <a:rPr lang="en-US" sz="2400" dirty="0" smtClean="0">
                <a:solidFill>
                  <a:schemeClr val="accent1">
                    <a:lumMod val="75000"/>
                  </a:schemeClr>
                </a:solidFill>
                <a:latin typeface="Times New Roman" panose="02020603050405020304" pitchFamily="18" charset="0"/>
                <a:cs typeface="Times New Roman" panose="02020603050405020304" pitchFamily="18" charset="0"/>
              </a:rPr>
              <a:t>virus: </a:t>
            </a:r>
            <a:r>
              <a:rPr lang="en-US" sz="2400" dirty="0" smtClean="0">
                <a:latin typeface="Times New Roman" panose="02020603050405020304" pitchFamily="18" charset="0"/>
                <a:cs typeface="Times New Roman" panose="02020603050405020304" pitchFamily="18" charset="0"/>
              </a:rPr>
              <a:t>Resides</a:t>
            </a:r>
            <a:r>
              <a:rPr lang="en-US" sz="2400"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main memory as part of a resident system program. </a:t>
            </a:r>
            <a:r>
              <a:rPr lang="en-US" sz="2400" dirty="0" smtClean="0">
                <a:latin typeface="Times New Roman" panose="02020603050405020304" pitchFamily="18" charset="0"/>
                <a:cs typeface="Times New Roman" panose="02020603050405020304" pitchFamily="18" charset="0"/>
              </a:rPr>
              <a:t>This virus </a:t>
            </a:r>
            <a:r>
              <a:rPr lang="en-US" sz="2400" dirty="0">
                <a:latin typeface="Times New Roman" panose="02020603050405020304" pitchFamily="18" charset="0"/>
                <a:cs typeface="Times New Roman" panose="02020603050405020304" pitchFamily="18" charset="0"/>
              </a:rPr>
              <a:t>infects every program that executes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731520" lvl="1" indent="-457200">
              <a:spcAft>
                <a:spcPts val="0"/>
              </a:spcAft>
              <a:buFont typeface="Arial" panose="020B0604020202020204" pitchFamily="34" charset="0"/>
              <a:buChar char="•"/>
              <a:defRPr/>
            </a:pPr>
            <a:r>
              <a:rPr lang="en-US" sz="2400" dirty="0">
                <a:solidFill>
                  <a:schemeClr val="accent1">
                    <a:lumMod val="75000"/>
                  </a:schemeClr>
                </a:solidFill>
                <a:latin typeface="Times New Roman" panose="02020603050405020304" pitchFamily="18" charset="0"/>
                <a:cs typeface="Times New Roman" panose="02020603050405020304" pitchFamily="18" charset="0"/>
              </a:rPr>
              <a:t>Boot-sector </a:t>
            </a:r>
            <a:r>
              <a:rPr lang="en-US" sz="2400" dirty="0" smtClean="0">
                <a:solidFill>
                  <a:schemeClr val="accent1">
                    <a:lumMod val="75000"/>
                  </a:schemeClr>
                </a:solidFill>
                <a:latin typeface="Times New Roman" panose="02020603050405020304" pitchFamily="18" charset="0"/>
                <a:cs typeface="Times New Roman" panose="02020603050405020304" pitchFamily="18" charset="0"/>
              </a:rPr>
              <a:t>virus: </a:t>
            </a:r>
            <a:r>
              <a:rPr lang="en-US" sz="2400" dirty="0" smtClean="0">
                <a:latin typeface="Times New Roman" panose="02020603050405020304" pitchFamily="18" charset="0"/>
                <a:cs typeface="Times New Roman" panose="02020603050405020304" pitchFamily="18" charset="0"/>
              </a:rPr>
              <a:t>Infects </a:t>
            </a:r>
            <a:r>
              <a:rPr lang="en-US" sz="2400" dirty="0">
                <a:latin typeface="Times New Roman" panose="02020603050405020304" pitchFamily="18" charset="0"/>
                <a:cs typeface="Times New Roman" panose="02020603050405020304" pitchFamily="18" charset="0"/>
              </a:rPr>
              <a:t>a master boot record or boot record and spreads when a system is booted from the disk containing virus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731520" lvl="1" indent="-457200">
              <a:spcAft>
                <a:spcPts val="0"/>
              </a:spcAft>
              <a:buFont typeface="Arial" panose="020B0604020202020204" pitchFamily="34" charset="0"/>
              <a:buChar char="•"/>
              <a:defRPr/>
            </a:pPr>
            <a:r>
              <a:rPr lang="en-US" sz="2400" dirty="0">
                <a:solidFill>
                  <a:schemeClr val="accent1">
                    <a:lumMod val="75000"/>
                  </a:schemeClr>
                </a:solidFill>
                <a:latin typeface="Times New Roman" panose="02020603050405020304" pitchFamily="18" charset="0"/>
                <a:cs typeface="Times New Roman" panose="02020603050405020304" pitchFamily="18" charset="0"/>
              </a:rPr>
              <a:t>Stealth </a:t>
            </a:r>
            <a:r>
              <a:rPr lang="en-US" sz="2400" dirty="0" smtClean="0">
                <a:solidFill>
                  <a:schemeClr val="accent1">
                    <a:lumMod val="75000"/>
                  </a:schemeClr>
                </a:solidFill>
                <a:latin typeface="Times New Roman" panose="02020603050405020304" pitchFamily="18" charset="0"/>
                <a:cs typeface="Times New Roman" panose="02020603050405020304" pitchFamily="18" charset="0"/>
              </a:rPr>
              <a:t>virus: </a:t>
            </a:r>
            <a:r>
              <a:rPr lang="en-US" sz="2400" dirty="0" smtClean="0">
                <a:latin typeface="Times New Roman" panose="02020603050405020304" pitchFamily="18" charset="0"/>
                <a:cs typeface="Times New Roman" panose="02020603050405020304" pitchFamily="18" charset="0"/>
              </a:rPr>
              <a:t>A form </a:t>
            </a:r>
            <a:r>
              <a:rPr lang="en-US" sz="2400" dirty="0">
                <a:latin typeface="Times New Roman" panose="02020603050405020304" pitchFamily="18" charset="0"/>
                <a:cs typeface="Times New Roman" panose="02020603050405020304" pitchFamily="18" charset="0"/>
              </a:rPr>
              <a:t>of virus </a:t>
            </a:r>
            <a:r>
              <a:rPr lang="en-US" sz="2400" dirty="0" smtClean="0">
                <a:latin typeface="Times New Roman" panose="02020603050405020304" pitchFamily="18" charset="0"/>
                <a:cs typeface="Times New Roman" panose="02020603050405020304" pitchFamily="18" charset="0"/>
              </a:rPr>
              <a:t>that hides </a:t>
            </a:r>
            <a:r>
              <a:rPr lang="en-US" sz="2400" dirty="0">
                <a:latin typeface="Times New Roman" panose="02020603050405020304" pitchFamily="18" charset="0"/>
                <a:cs typeface="Times New Roman" panose="02020603050405020304" pitchFamily="18" charset="0"/>
              </a:rPr>
              <a:t>itself from detection by antivirus software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731520" lvl="1" indent="-457200">
              <a:spcAft>
                <a:spcPts val="0"/>
              </a:spcAft>
              <a:buFont typeface="Arial" panose="020B0604020202020204" pitchFamily="34" charset="0"/>
              <a:buChar char="•"/>
              <a:defRPr/>
            </a:pPr>
            <a:r>
              <a:rPr lang="en-US" sz="2400" dirty="0">
                <a:solidFill>
                  <a:schemeClr val="accent1">
                    <a:lumMod val="75000"/>
                  </a:schemeClr>
                </a:solidFill>
                <a:latin typeface="Times New Roman" panose="02020603050405020304" pitchFamily="18" charset="0"/>
                <a:cs typeface="Times New Roman" panose="02020603050405020304" pitchFamily="18" charset="0"/>
              </a:rPr>
              <a:t>Polymorphic </a:t>
            </a:r>
            <a:r>
              <a:rPr lang="en-US" sz="2400" dirty="0" smtClean="0">
                <a:solidFill>
                  <a:schemeClr val="accent1">
                    <a:lumMod val="75000"/>
                  </a:schemeClr>
                </a:solidFill>
                <a:latin typeface="Times New Roman" panose="02020603050405020304" pitchFamily="18" charset="0"/>
                <a:cs typeface="Times New Roman" panose="02020603050405020304" pitchFamily="18" charset="0"/>
              </a:rPr>
              <a:t>virus: </a:t>
            </a: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virus that </a:t>
            </a:r>
            <a:r>
              <a:rPr lang="en-US" sz="2400" dirty="0" smtClean="0">
                <a:latin typeface="Times New Roman" panose="02020603050405020304" pitchFamily="18" charset="0"/>
                <a:cs typeface="Times New Roman" panose="02020603050405020304" pitchFamily="18" charset="0"/>
              </a:rPr>
              <a:t>mutates with </a:t>
            </a:r>
            <a:r>
              <a:rPr lang="en-US" sz="2400" dirty="0">
                <a:latin typeface="Times New Roman" panose="02020603050405020304" pitchFamily="18" charset="0"/>
                <a:cs typeface="Times New Roman" panose="02020603050405020304" pitchFamily="18" charset="0"/>
              </a:rPr>
              <a:t>every infection, making detection by the “signature: of the virus impossible</a:t>
            </a:r>
          </a:p>
        </p:txBody>
      </p:sp>
    </p:spTree>
    <p:extLst>
      <p:ext uri="{BB962C8B-B14F-4D97-AF65-F5344CB8AC3E}">
        <p14:creationId xmlns:p14="http://schemas.microsoft.com/office/powerpoint/2010/main" val="4382598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322C-2EA3-4BA4-ACAF-CD259782E35A}"/>
              </a:ext>
            </a:extLst>
          </p:cNvPr>
          <p:cNvSpPr>
            <a:spLocks noGrp="1"/>
          </p:cNvSpPr>
          <p:nvPr>
            <p:ph type="title"/>
          </p:nvPr>
        </p:nvSpPr>
        <p:spPr>
          <a:xfrm>
            <a:off x="1298713" y="648803"/>
            <a:ext cx="9928726" cy="943139"/>
          </a:xfrm>
        </p:spPr>
        <p:txBody>
          <a:bodyPr/>
          <a:lstStyle/>
          <a:p>
            <a:r>
              <a:rPr lang="en-US" dirty="0" smtClean="0">
                <a:solidFill>
                  <a:schemeClr val="accent1">
                    <a:lumMod val="75000"/>
                  </a:schemeClr>
                </a:solidFill>
                <a:latin typeface="Times New Roman" panose="02020603050405020304" pitchFamily="18" charset="0"/>
                <a:cs typeface="Times New Roman" panose="02020603050405020304" pitchFamily="18" charset="0"/>
              </a:rPr>
              <a:t>Worms</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7456" y="1892388"/>
            <a:ext cx="3399983" cy="3667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6"/>
          <p:cNvSpPr txBox="1">
            <a:spLocks/>
          </p:cNvSpPr>
          <p:nvPr/>
        </p:nvSpPr>
        <p:spPr>
          <a:xfrm>
            <a:off x="1701711" y="2013856"/>
            <a:ext cx="9122729" cy="366848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731520" lvl="1" indent="-457200">
              <a:spcAft>
                <a:spcPts val="0"/>
              </a:spcAft>
              <a:buFont typeface="Arial" panose="020B0604020202020204" pitchFamily="34" charset="0"/>
              <a:buChar char="•"/>
              <a:defRPr/>
            </a:pPr>
            <a:endParaRPr lang="en-US" sz="2400" dirty="0">
              <a:latin typeface="Times New Roman" panose="02020603050405020304" pitchFamily="18" charset="0"/>
              <a:cs typeface="Times New Roman" panose="02020603050405020304" pitchFamily="18" charset="0"/>
            </a:endParaRPr>
          </a:p>
        </p:txBody>
      </p:sp>
      <p:sp>
        <p:nvSpPr>
          <p:cNvPr id="8" name="Content Placeholder 6"/>
          <p:cNvSpPr txBox="1">
            <a:spLocks/>
          </p:cNvSpPr>
          <p:nvPr/>
        </p:nvSpPr>
        <p:spPr>
          <a:xfrm>
            <a:off x="1484311" y="2183673"/>
            <a:ext cx="681060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AU" altLang="en-US" dirty="0"/>
          </a:p>
        </p:txBody>
      </p:sp>
      <p:sp>
        <p:nvSpPr>
          <p:cNvPr id="7" name="Rectangle 6"/>
          <p:cNvSpPr/>
          <p:nvPr/>
        </p:nvSpPr>
        <p:spPr>
          <a:xfrm>
            <a:off x="1701711" y="2183673"/>
            <a:ext cx="6096000" cy="3453253"/>
          </a:xfrm>
          <a:prstGeom prst="rect">
            <a:avLst/>
          </a:prstGeom>
        </p:spPr>
        <p:txBody>
          <a:bodyPr>
            <a:spAutoFit/>
          </a:bodyPr>
          <a:lstStyle/>
          <a:p>
            <a:pPr marL="273050" lvl="0" indent="-273050" defTabSz="914400" fontAlgn="base">
              <a:lnSpc>
                <a:spcPct val="90000"/>
              </a:lnSpc>
              <a:spcBef>
                <a:spcPct val="20000"/>
              </a:spcBef>
              <a:spcAft>
                <a:spcPct val="0"/>
              </a:spcAft>
              <a:buClr>
                <a:srgbClr val="0BD0D9"/>
              </a:buClr>
              <a:buSzPct val="95000"/>
              <a:buFont typeface="Wingdings 2" panose="05020102010507070707" pitchFamily="18" charset="2"/>
              <a:buChar char=""/>
            </a:pPr>
            <a:r>
              <a:rPr lang="en-US" altLang="en-US" sz="2400" dirty="0">
                <a:latin typeface="Times New Roman" panose="02020603050405020304" pitchFamily="18" charset="0"/>
                <a:cs typeface="Times New Roman" panose="02020603050405020304" pitchFamily="18" charset="0"/>
              </a:rPr>
              <a:t>A worm is a program that can replicate itself and send copies from computer to computer across network </a:t>
            </a:r>
            <a:r>
              <a:rPr lang="en-US" altLang="en-US" sz="2400" dirty="0" smtClean="0">
                <a:latin typeface="Times New Roman" panose="02020603050405020304" pitchFamily="18" charset="0"/>
                <a:cs typeface="Times New Roman" panose="02020603050405020304" pitchFamily="18" charset="0"/>
              </a:rPr>
              <a:t>connections </a:t>
            </a:r>
            <a:r>
              <a:rPr lang="en-AU" altLang="en-US" sz="2400" dirty="0" smtClean="0">
                <a:latin typeface="Times New Roman" panose="02020603050405020304" pitchFamily="18" charset="0"/>
                <a:cs typeface="Times New Roman" panose="02020603050405020304" pitchFamily="18" charset="0"/>
              </a:rPr>
              <a:t>but </a:t>
            </a:r>
            <a:r>
              <a:rPr lang="en-AU" altLang="en-US" sz="2400" dirty="0">
                <a:latin typeface="Times New Roman" panose="02020603050405020304" pitchFamily="18" charset="0"/>
                <a:cs typeface="Times New Roman" panose="02020603050405020304" pitchFamily="18" charset="0"/>
              </a:rPr>
              <a:t>not infecting </a:t>
            </a:r>
            <a:r>
              <a:rPr lang="en-AU" altLang="en-US" sz="2400" dirty="0" smtClean="0">
                <a:latin typeface="Times New Roman" panose="02020603050405020304" pitchFamily="18" charset="0"/>
                <a:cs typeface="Times New Roman" panose="02020603050405020304" pitchFamily="18" charset="0"/>
              </a:rPr>
              <a:t>program. </a:t>
            </a:r>
          </a:p>
          <a:p>
            <a:pPr marL="273050" lvl="0" indent="-273050" defTabSz="914400" fontAlgn="base">
              <a:lnSpc>
                <a:spcPct val="90000"/>
              </a:lnSpc>
              <a:spcBef>
                <a:spcPct val="20000"/>
              </a:spcBef>
              <a:spcAft>
                <a:spcPct val="0"/>
              </a:spcAft>
              <a:buClr>
                <a:srgbClr val="0BD0D9"/>
              </a:buClr>
              <a:buSzPct val="95000"/>
              <a:buFont typeface="Wingdings 2" panose="05020102010507070707" pitchFamily="18" charset="2"/>
              <a:buChar char=""/>
            </a:pPr>
            <a:r>
              <a:rPr lang="en-US" sz="2400" dirty="0">
                <a:latin typeface="Times New Roman" panose="02020603050405020304" pitchFamily="18" charset="0"/>
                <a:cs typeface="Times New Roman" panose="02020603050405020304" pitchFamily="18" charset="0"/>
              </a:rPr>
              <a:t>C</a:t>
            </a:r>
            <a:r>
              <a:rPr lang="en-US" sz="2400" dirty="0" smtClean="0">
                <a:latin typeface="Times New Roman" panose="02020603050405020304" pitchFamily="18" charset="0"/>
                <a:cs typeface="Times New Roman" panose="02020603050405020304" pitchFamily="18" charset="0"/>
              </a:rPr>
              <a:t>an </a:t>
            </a:r>
            <a:r>
              <a:rPr lang="en-US" sz="2400" dirty="0">
                <a:latin typeface="Times New Roman" panose="02020603050405020304" pitchFamily="18" charset="0"/>
                <a:cs typeface="Times New Roman" panose="02020603050405020304" pitchFamily="18" charset="0"/>
              </a:rPr>
              <a:t>run </a:t>
            </a:r>
            <a:r>
              <a:rPr lang="en-US" sz="2400" dirty="0" smtClean="0">
                <a:latin typeface="Times New Roman" panose="02020603050405020304" pitchFamily="18" charset="0"/>
                <a:cs typeface="Times New Roman" panose="02020603050405020304" pitchFamily="18" charset="0"/>
              </a:rPr>
              <a:t>independently.</a:t>
            </a:r>
          </a:p>
          <a:p>
            <a:pPr marL="273050" lvl="0" indent="-273050" defTabSz="914400" fontAlgn="base">
              <a:lnSpc>
                <a:spcPct val="90000"/>
              </a:lnSpc>
              <a:spcBef>
                <a:spcPct val="20000"/>
              </a:spcBef>
              <a:spcAft>
                <a:spcPct val="0"/>
              </a:spcAft>
              <a:buClr>
                <a:srgbClr val="0BD0D9"/>
              </a:buClr>
              <a:buSzPct val="95000"/>
              <a:buFont typeface="Wingdings 2" panose="05020102010507070707" pitchFamily="18" charset="2"/>
              <a:buChar char=""/>
            </a:pP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elf </a:t>
            </a:r>
            <a:r>
              <a:rPr lang="en-US" sz="2400" dirty="0">
                <a:latin typeface="Times New Roman" panose="02020603050405020304" pitchFamily="18" charset="0"/>
                <a:cs typeface="Times New Roman" panose="02020603050405020304" pitchFamily="18" charset="0"/>
              </a:rPr>
              <a:t>replicating – usually very </a:t>
            </a:r>
            <a:r>
              <a:rPr lang="en-US" sz="2400" dirty="0" smtClean="0">
                <a:latin typeface="Times New Roman" panose="02020603050405020304" pitchFamily="18" charset="0"/>
                <a:cs typeface="Times New Roman" panose="02020603050405020304" pitchFamily="18" charset="0"/>
              </a:rPr>
              <a:t>quickly.</a:t>
            </a:r>
          </a:p>
          <a:p>
            <a:pPr marL="273050" lvl="0" indent="-273050" defTabSz="914400" fontAlgn="base">
              <a:lnSpc>
                <a:spcPct val="90000"/>
              </a:lnSpc>
              <a:spcBef>
                <a:spcPct val="20000"/>
              </a:spcBef>
              <a:spcAft>
                <a:spcPct val="0"/>
              </a:spcAft>
              <a:buClr>
                <a:srgbClr val="0BD0D9"/>
              </a:buClr>
              <a:buSzPct val="95000"/>
              <a:buFont typeface="Wingdings 2" panose="05020102010507070707" pitchFamily="18" charset="2"/>
              <a:buChar char=""/>
            </a:pPr>
            <a:r>
              <a:rPr lang="en-US" sz="2400" dirty="0">
                <a:latin typeface="Times New Roman" panose="02020603050405020304" pitchFamily="18" charset="0"/>
                <a:cs typeface="Times New Roman" panose="02020603050405020304" pitchFamily="18" charset="0"/>
              </a:rPr>
              <a:t>U</a:t>
            </a:r>
            <a:r>
              <a:rPr lang="en-US" sz="2400" dirty="0" smtClean="0">
                <a:latin typeface="Times New Roman" panose="02020603050405020304" pitchFamily="18" charset="0"/>
                <a:cs typeface="Times New Roman" panose="02020603050405020304" pitchFamily="18" charset="0"/>
              </a:rPr>
              <a:t>sually </a:t>
            </a:r>
            <a:r>
              <a:rPr lang="en-US" sz="2400" dirty="0">
                <a:latin typeface="Times New Roman" panose="02020603050405020304" pitchFamily="18" charset="0"/>
                <a:cs typeface="Times New Roman" panose="02020603050405020304" pitchFamily="18" charset="0"/>
              </a:rPr>
              <a:t>performs some unwanted </a:t>
            </a:r>
            <a:r>
              <a:rPr lang="en-US" sz="2400" dirty="0" smtClean="0">
                <a:latin typeface="Times New Roman" panose="02020603050405020304" pitchFamily="18" charset="0"/>
                <a:cs typeface="Times New Roman" panose="02020603050405020304" pitchFamily="18" charset="0"/>
              </a:rPr>
              <a:t>function.</a:t>
            </a:r>
          </a:p>
          <a:p>
            <a:pPr marL="273050" lvl="0" indent="-273050" defTabSz="914400" fontAlgn="base">
              <a:lnSpc>
                <a:spcPct val="90000"/>
              </a:lnSpc>
              <a:spcBef>
                <a:spcPct val="20000"/>
              </a:spcBef>
              <a:spcAft>
                <a:spcPct val="0"/>
              </a:spcAft>
              <a:buClr>
                <a:srgbClr val="0BD0D9"/>
              </a:buClr>
              <a:buSzPct val="95000"/>
              <a:buFont typeface="Wingdings 2" panose="05020102010507070707" pitchFamily="18" charset="2"/>
              <a:buChar char=""/>
            </a:pPr>
            <a:r>
              <a:rPr lang="en-US" sz="2400" dirty="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ctively </a:t>
            </a:r>
            <a:r>
              <a:rPr lang="en-US" sz="2400" dirty="0">
                <a:latin typeface="Times New Roman" panose="02020603050405020304" pitchFamily="18" charset="0"/>
                <a:cs typeface="Times New Roman" panose="02020603050405020304" pitchFamily="18" charset="0"/>
              </a:rPr>
              <a:t>seeks out more machines to </a:t>
            </a:r>
            <a:r>
              <a:rPr lang="en-US" sz="2400" dirty="0" smtClean="0">
                <a:latin typeface="Times New Roman" panose="02020603050405020304" pitchFamily="18" charset="0"/>
                <a:cs typeface="Times New Roman" panose="02020603050405020304" pitchFamily="18" charset="0"/>
              </a:rPr>
              <a:t>infect.</a:t>
            </a:r>
            <a:endParaRPr lang="en-US" sz="2400" dirty="0">
              <a:latin typeface="Times New Roman" panose="02020603050405020304" pitchFamily="18" charset="0"/>
              <a:cs typeface="Times New Roman" panose="02020603050405020304" pitchFamily="18" charset="0"/>
            </a:endParaRPr>
          </a:p>
          <a:p>
            <a:pPr lvl="0" defTabSz="914400" fontAlgn="base">
              <a:lnSpc>
                <a:spcPct val="90000"/>
              </a:lnSpc>
              <a:spcBef>
                <a:spcPct val="20000"/>
              </a:spcBef>
              <a:spcAft>
                <a:spcPct val="0"/>
              </a:spcAft>
              <a:buClr>
                <a:srgbClr val="0BD0D9"/>
              </a:buClr>
              <a:buSzPct val="95000"/>
            </a:pPr>
            <a:endParaRPr lang="en-AU"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2496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322C-2EA3-4BA4-ACAF-CD259782E35A}"/>
              </a:ext>
            </a:extLst>
          </p:cNvPr>
          <p:cNvSpPr>
            <a:spLocks noGrp="1"/>
          </p:cNvSpPr>
          <p:nvPr>
            <p:ph type="title"/>
          </p:nvPr>
        </p:nvSpPr>
        <p:spPr>
          <a:xfrm>
            <a:off x="1298713" y="648803"/>
            <a:ext cx="9928726" cy="943139"/>
          </a:xfrm>
        </p:spPr>
        <p:txBody>
          <a:bodyPr/>
          <a:lstStyle/>
          <a:p>
            <a:r>
              <a:rPr lang="en-US" dirty="0" smtClean="0">
                <a:solidFill>
                  <a:schemeClr val="accent1">
                    <a:lumMod val="75000"/>
                  </a:schemeClr>
                </a:solidFill>
                <a:latin typeface="Times New Roman" panose="02020603050405020304" pitchFamily="18" charset="0"/>
                <a:cs typeface="Times New Roman" panose="02020603050405020304" pitchFamily="18" charset="0"/>
              </a:rPr>
              <a:t>Network Vehicles of Worms</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7456" y="1892388"/>
            <a:ext cx="3399983" cy="3667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6"/>
          <p:cNvSpPr txBox="1">
            <a:spLocks/>
          </p:cNvSpPr>
          <p:nvPr/>
        </p:nvSpPr>
        <p:spPr>
          <a:xfrm>
            <a:off x="1701711" y="2013856"/>
            <a:ext cx="9122729" cy="366848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731520" lvl="1" indent="-457200">
              <a:spcAft>
                <a:spcPts val="0"/>
              </a:spcAft>
              <a:buFont typeface="Arial" panose="020B0604020202020204" pitchFamily="34" charset="0"/>
              <a:buChar char="•"/>
              <a:defRPr/>
            </a:pPr>
            <a:endParaRPr lang="en-US" sz="2400" dirty="0">
              <a:latin typeface="Times New Roman" panose="02020603050405020304" pitchFamily="18" charset="0"/>
              <a:cs typeface="Times New Roman" panose="02020603050405020304" pitchFamily="18" charset="0"/>
            </a:endParaRPr>
          </a:p>
        </p:txBody>
      </p:sp>
      <p:sp>
        <p:nvSpPr>
          <p:cNvPr id="8" name="Content Placeholder 6"/>
          <p:cNvSpPr txBox="1">
            <a:spLocks/>
          </p:cNvSpPr>
          <p:nvPr/>
        </p:nvSpPr>
        <p:spPr>
          <a:xfrm>
            <a:off x="1484311" y="2183673"/>
            <a:ext cx="681060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AU" altLang="en-US" dirty="0"/>
          </a:p>
        </p:txBody>
      </p:sp>
      <p:graphicFrame>
        <p:nvGraphicFramePr>
          <p:cNvPr id="4" name="Diagram 3"/>
          <p:cNvGraphicFramePr/>
          <p:nvPr>
            <p:extLst>
              <p:ext uri="{D42A27DB-BD31-4B8C-83A1-F6EECF244321}">
                <p14:modId xmlns:p14="http://schemas.microsoft.com/office/powerpoint/2010/main" val="837015977"/>
              </p:ext>
            </p:extLst>
          </p:nvPr>
        </p:nvGraphicFramePr>
        <p:xfrm>
          <a:off x="1701711" y="1591942"/>
          <a:ext cx="5765711" cy="476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446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366D6C-1BB9-4F22-BF0C-E857B4063358}"/>
              </a:ext>
            </a:extLst>
          </p:cNvPr>
          <p:cNvSpPr>
            <a:spLocks noGrp="1"/>
          </p:cNvSpPr>
          <p:nvPr>
            <p:ph idx="1"/>
          </p:nvPr>
        </p:nvSpPr>
        <p:spPr>
          <a:xfrm>
            <a:off x="3497078" y="2729718"/>
            <a:ext cx="5197844" cy="1398564"/>
          </a:xfrm>
        </p:spPr>
        <p:txBody>
          <a:bodyPr>
            <a:normAutofit/>
          </a:bodyPr>
          <a:lstStyle/>
          <a:p>
            <a:pPr marL="0" indent="0" algn="ctr">
              <a:buNone/>
            </a:pPr>
            <a:r>
              <a:rPr lang="en-US" sz="7200" dirty="0">
                <a:latin typeface="Times New Roman" panose="02020603050405020304" pitchFamily="18" charset="0"/>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3B083CCE-25BB-4A7F-A4B2-1FB9EA53B70A}"/>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191851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BC1A0-D829-42A8-8B57-FA6834E0A8D4}"/>
              </a:ext>
            </a:extLst>
          </p:cNvPr>
          <p:cNvSpPr>
            <a:spLocks noGrp="1"/>
          </p:cNvSpPr>
          <p:nvPr>
            <p:ph idx="1"/>
          </p:nvPr>
        </p:nvSpPr>
        <p:spPr>
          <a:xfrm>
            <a:off x="1920240" y="1470991"/>
            <a:ext cx="5199017" cy="4106849"/>
          </a:xfrm>
        </p:spPr>
        <p:txBody>
          <a:bodyPr/>
          <a:lstStyle/>
          <a:p>
            <a:pPr marL="0" indent="0" algn="ctr">
              <a:buNone/>
            </a:pPr>
            <a:r>
              <a:rPr lang="en-US" sz="3200" dirty="0" smtClean="0">
                <a:latin typeface="Times New Roman" panose="02020603050405020304" pitchFamily="18" charset="0"/>
                <a:cs typeface="Times New Roman" panose="02020603050405020304" pitchFamily="18" charset="0"/>
              </a:rPr>
              <a:t>Chapter-19</a:t>
            </a:r>
          </a:p>
          <a:p>
            <a:pPr marL="0" indent="0" algn="ctr">
              <a:buNone/>
            </a:pPr>
            <a:r>
              <a:rPr lang="en-US" sz="4400" dirty="0" smtClean="0">
                <a:latin typeface="Times New Roman" panose="02020603050405020304" pitchFamily="18" charset="0"/>
                <a:cs typeface="Times New Roman" panose="02020603050405020304" pitchFamily="18" charset="0"/>
              </a:rPr>
              <a:t>Malicious Software</a:t>
            </a:r>
          </a:p>
          <a:p>
            <a:pPr marL="0" indent="0">
              <a:buNone/>
            </a:pP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637D931-E495-4662-871A-12FDE170CD0C}"/>
              </a:ext>
            </a:extLst>
          </p:cNvPr>
          <p:cNvSpPr>
            <a:spLocks noGrp="1"/>
          </p:cNvSpPr>
          <p:nvPr>
            <p:ph type="sldNum" sz="quarter" idx="12"/>
          </p:nvPr>
        </p:nvSpPr>
        <p:spPr/>
        <p:txBody>
          <a:bodyPr/>
          <a:lstStyle/>
          <a:p>
            <a:fld id="{D57F1E4F-1CFF-5643-939E-217C01CDF565}"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7341326" y="1346562"/>
            <a:ext cx="3108838" cy="4126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71764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22655B-3D12-42C4-812C-3C8E4BDA95B2}"/>
              </a:ext>
            </a:extLst>
          </p:cNvPr>
          <p:cNvSpPr>
            <a:spLocks noGrp="1"/>
          </p:cNvSpPr>
          <p:nvPr>
            <p:ph type="title"/>
          </p:nvPr>
        </p:nvSpPr>
        <p:spPr>
          <a:xfrm>
            <a:off x="1484312" y="685800"/>
            <a:ext cx="9055364" cy="1752599"/>
          </a:xfrm>
        </p:spPr>
        <p:txBody>
          <a:bodyPr>
            <a:normAutofit/>
          </a:bodyPr>
          <a:lstStyle/>
          <a:p>
            <a:r>
              <a:rPr lang="en-US" dirty="0" smtClean="0">
                <a:solidFill>
                  <a:schemeClr val="accent1">
                    <a:lumMod val="75000"/>
                  </a:schemeClr>
                </a:solidFill>
                <a:latin typeface="Times New Roman" panose="02020603050405020304" pitchFamily="18" charset="0"/>
                <a:cs typeface="Times New Roman" panose="02020603050405020304" pitchFamily="18" charset="0"/>
              </a:rPr>
              <a:t>Malicious Program?</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Slide Number Placeholder 3">
            <a:extLst>
              <a:ext uri="{FF2B5EF4-FFF2-40B4-BE49-F238E27FC236}">
                <a16:creationId xmlns:a16="http://schemas.microsoft.com/office/drawing/2014/main" id="{F9BAE6AF-CD72-4926-B1FD-64B7D0383C1A}"/>
              </a:ext>
            </a:extLst>
          </p:cNvPr>
          <p:cNvSpPr>
            <a:spLocks noGrp="1"/>
          </p:cNvSpPr>
          <p:nvPr>
            <p:ph type="sldNum" sz="quarter" idx="12"/>
          </p:nvPr>
        </p:nvSpPr>
        <p:spPr>
          <a:xfrm>
            <a:off x="10951856" y="5867131"/>
            <a:ext cx="551167" cy="365125"/>
          </a:xfrm>
        </p:spPr>
        <p:txBody>
          <a:bodyPr/>
          <a:lstStyle/>
          <a:p>
            <a:fld id="{D57F1E4F-1CFF-5643-939E-217C01CDF565}" type="slidenum">
              <a:rPr lang="en-US" sz="2400" smtClean="0">
                <a:latin typeface="Times New Roman" panose="02020603050405020304" pitchFamily="18" charset="0"/>
                <a:cs typeface="Times New Roman" panose="02020603050405020304" pitchFamily="18" charset="0"/>
              </a:rPr>
              <a:pPr/>
              <a:t>3</a:t>
            </a:fld>
            <a:endParaRPr lang="en-US"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450" y="2620961"/>
            <a:ext cx="2437873" cy="2519542"/>
          </a:xfrm>
          <a:prstGeom prst="rect">
            <a:avLst/>
          </a:prstGeom>
        </p:spPr>
      </p:pic>
      <p:sp>
        <p:nvSpPr>
          <p:cNvPr id="3" name="Content Placeholder 2"/>
          <p:cNvSpPr>
            <a:spLocks noGrp="1"/>
          </p:cNvSpPr>
          <p:nvPr>
            <p:ph idx="1"/>
          </p:nvPr>
        </p:nvSpPr>
        <p:spPr>
          <a:xfrm>
            <a:off x="1484310" y="2666999"/>
            <a:ext cx="6301153" cy="3124201"/>
          </a:xfrm>
        </p:spPr>
        <p:txBody>
          <a:bodyPr/>
          <a:lstStyle/>
          <a:p>
            <a:r>
              <a:rPr lang="en-US" dirty="0" smtClean="0">
                <a:latin typeface="Times New Roman" panose="02020603050405020304" pitchFamily="18" charset="0"/>
                <a:cs typeface="Times New Roman" panose="02020603050405020304" pitchFamily="18" charset="0"/>
              </a:rPr>
              <a:t>A Malicious Program is a set of instructions that run on your computer and make your system </a:t>
            </a:r>
            <a:r>
              <a:rPr lang="en-US" dirty="0" smtClean="0">
                <a:latin typeface="Times New Roman" panose="02020603050405020304" pitchFamily="18" charset="0"/>
                <a:cs typeface="Times New Roman" panose="02020603050405020304" pitchFamily="18" charset="0"/>
              </a:rPr>
              <a:t>do </a:t>
            </a:r>
            <a:r>
              <a:rPr lang="en-US" dirty="0" smtClean="0">
                <a:latin typeface="Times New Roman" panose="02020603050405020304" pitchFamily="18" charset="0"/>
                <a:cs typeface="Times New Roman" panose="02020603050405020304" pitchFamily="18" charset="0"/>
              </a:rPr>
              <a:t>something that an attacker wants to do.</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52624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083D-8429-4255-A892-18DB57942E2E}"/>
              </a:ext>
            </a:extLst>
          </p:cNvPr>
          <p:cNvSpPr>
            <a:spLocks noGrp="1"/>
          </p:cNvSpPr>
          <p:nvPr>
            <p:ph type="title"/>
          </p:nvPr>
        </p:nvSpPr>
        <p:spPr>
          <a:xfrm>
            <a:off x="1484311" y="685800"/>
            <a:ext cx="10018713" cy="990601"/>
          </a:xfrm>
        </p:spPr>
        <p:txBody>
          <a:bodyPr/>
          <a:lstStyle/>
          <a:p>
            <a:r>
              <a:rPr lang="en-US" dirty="0">
                <a:solidFill>
                  <a:schemeClr val="accent1"/>
                </a:solidFill>
                <a:latin typeface="Times New Roman" panose="02020603050405020304" pitchFamily="18" charset="0"/>
                <a:cs typeface="Times New Roman" panose="02020603050405020304" pitchFamily="18" charset="0"/>
              </a:rPr>
              <a:t>Taxonomy of Malicious Programs</a:t>
            </a:r>
          </a:p>
        </p:txBody>
      </p:sp>
      <p:sp>
        <p:nvSpPr>
          <p:cNvPr id="4" name="Slide Number Placeholder 3">
            <a:extLst>
              <a:ext uri="{FF2B5EF4-FFF2-40B4-BE49-F238E27FC236}">
                <a16:creationId xmlns:a16="http://schemas.microsoft.com/office/drawing/2014/main" id="{B4A27721-D347-4125-A32A-E11DD88629B2}"/>
              </a:ext>
            </a:extLst>
          </p:cNvPr>
          <p:cNvSpPr>
            <a:spLocks noGrp="1"/>
          </p:cNvSpPr>
          <p:nvPr>
            <p:ph type="sldNum" sz="quarter" idx="12"/>
          </p:nvPr>
        </p:nvSpPr>
        <p:spPr>
          <a:xfrm>
            <a:off x="10951856" y="5867131"/>
            <a:ext cx="418379" cy="292339"/>
          </a:xfrm>
        </p:spPr>
        <p:txBody>
          <a:bodyPr/>
          <a:lstStyle/>
          <a:p>
            <a:fld id="{D57F1E4F-1CFF-5643-939E-217C01CDF565}" type="slidenum">
              <a:rPr lang="en-US" smtClean="0">
                <a:latin typeface="Times New Roman" panose="02020603050405020304" pitchFamily="18" charset="0"/>
                <a:cs typeface="Times New Roman" panose="02020603050405020304" pitchFamily="18" charset="0"/>
              </a:rPr>
              <a:pPr/>
              <a:t>4</a:t>
            </a:fld>
            <a:endParaRPr lang="en-US"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5762188" y="1919988"/>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a:t>Malicious</a:t>
            </a:r>
          </a:p>
          <a:p>
            <a:pPr algn="ctr">
              <a:defRPr/>
            </a:pPr>
            <a:r>
              <a:rPr lang="en-US" dirty="0"/>
              <a:t>Programs</a:t>
            </a:r>
          </a:p>
        </p:txBody>
      </p:sp>
      <p:sp>
        <p:nvSpPr>
          <p:cNvPr id="65" name="Rounded Rectangle 64"/>
          <p:cNvSpPr/>
          <p:nvPr/>
        </p:nvSpPr>
        <p:spPr>
          <a:xfrm>
            <a:off x="3602757" y="2783059"/>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a:t>Needs host program </a:t>
            </a:r>
          </a:p>
        </p:txBody>
      </p:sp>
      <p:sp>
        <p:nvSpPr>
          <p:cNvPr id="66" name="Rounded Rectangle 65"/>
          <p:cNvSpPr/>
          <p:nvPr/>
        </p:nvSpPr>
        <p:spPr>
          <a:xfrm>
            <a:off x="7898910" y="2783059"/>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a:t>Independent</a:t>
            </a:r>
          </a:p>
        </p:txBody>
      </p:sp>
      <p:sp>
        <p:nvSpPr>
          <p:cNvPr id="67" name="Rounded Rectangle 66"/>
          <p:cNvSpPr/>
          <p:nvPr/>
        </p:nvSpPr>
        <p:spPr>
          <a:xfrm>
            <a:off x="1649358" y="4700886"/>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a:t>Trap door</a:t>
            </a:r>
          </a:p>
        </p:txBody>
      </p:sp>
      <p:sp>
        <p:nvSpPr>
          <p:cNvPr id="68" name="Rounded Rectangle 67"/>
          <p:cNvSpPr/>
          <p:nvPr/>
        </p:nvSpPr>
        <p:spPr>
          <a:xfrm>
            <a:off x="3340035" y="4700886"/>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a:t>Logic bombs</a:t>
            </a:r>
          </a:p>
        </p:txBody>
      </p:sp>
      <p:sp>
        <p:nvSpPr>
          <p:cNvPr id="69" name="Rounded Rectangle 68"/>
          <p:cNvSpPr/>
          <p:nvPr/>
        </p:nvSpPr>
        <p:spPr>
          <a:xfrm>
            <a:off x="5030712" y="4700886"/>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a:t>Trojan horse</a:t>
            </a:r>
          </a:p>
        </p:txBody>
      </p:sp>
      <p:sp>
        <p:nvSpPr>
          <p:cNvPr id="70" name="Rounded Rectangle 69"/>
          <p:cNvSpPr/>
          <p:nvPr/>
        </p:nvSpPr>
        <p:spPr>
          <a:xfrm>
            <a:off x="6721389" y="4700886"/>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a:t>Viruses</a:t>
            </a:r>
          </a:p>
        </p:txBody>
      </p:sp>
      <p:sp>
        <p:nvSpPr>
          <p:cNvPr id="71" name="Rounded Rectangle 70"/>
          <p:cNvSpPr/>
          <p:nvPr/>
        </p:nvSpPr>
        <p:spPr>
          <a:xfrm>
            <a:off x="8630387" y="4700886"/>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a:t>Worm</a:t>
            </a:r>
          </a:p>
        </p:txBody>
      </p:sp>
      <p:sp>
        <p:nvSpPr>
          <p:cNvPr id="72" name="Rounded Rectangle 71"/>
          <p:cNvSpPr/>
          <p:nvPr/>
        </p:nvSpPr>
        <p:spPr>
          <a:xfrm>
            <a:off x="10220379" y="4700886"/>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a:t>Zombie</a:t>
            </a:r>
          </a:p>
        </p:txBody>
      </p:sp>
      <p:cxnSp>
        <p:nvCxnSpPr>
          <p:cNvPr id="9" name="Straight Arrow Connector 8"/>
          <p:cNvCxnSpPr>
            <a:stCxn id="7" idx="1"/>
            <a:endCxn id="65" idx="0"/>
          </p:cNvCxnSpPr>
          <p:nvPr/>
        </p:nvCxnSpPr>
        <p:spPr>
          <a:xfrm flipH="1">
            <a:off x="4334234" y="2229730"/>
            <a:ext cx="1427954" cy="553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5" name="Straight Arrow Connector 94"/>
          <p:cNvCxnSpPr>
            <a:stCxn id="7" idx="3"/>
            <a:endCxn id="66" idx="0"/>
          </p:cNvCxnSpPr>
          <p:nvPr/>
        </p:nvCxnSpPr>
        <p:spPr>
          <a:xfrm>
            <a:off x="7225141" y="2229730"/>
            <a:ext cx="1405246" cy="553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p:cNvCxnSpPr>
            <a:stCxn id="65" idx="2"/>
            <a:endCxn id="67" idx="0"/>
          </p:cNvCxnSpPr>
          <p:nvPr/>
        </p:nvCxnSpPr>
        <p:spPr>
          <a:xfrm flipH="1">
            <a:off x="2380835" y="3402543"/>
            <a:ext cx="1953399" cy="1298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p:cNvCxnSpPr>
            <a:stCxn id="65" idx="2"/>
            <a:endCxn id="68" idx="0"/>
          </p:cNvCxnSpPr>
          <p:nvPr/>
        </p:nvCxnSpPr>
        <p:spPr>
          <a:xfrm flipH="1">
            <a:off x="4071512" y="3402543"/>
            <a:ext cx="262722" cy="1298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p:cNvCxnSpPr>
            <a:stCxn id="65" idx="2"/>
            <a:endCxn id="69" idx="0"/>
          </p:cNvCxnSpPr>
          <p:nvPr/>
        </p:nvCxnSpPr>
        <p:spPr>
          <a:xfrm>
            <a:off x="4334234" y="3402543"/>
            <a:ext cx="1427955" cy="1298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p:cNvCxnSpPr>
            <a:stCxn id="65" idx="2"/>
            <a:endCxn id="70" idx="0"/>
          </p:cNvCxnSpPr>
          <p:nvPr/>
        </p:nvCxnSpPr>
        <p:spPr>
          <a:xfrm>
            <a:off x="4334234" y="3402543"/>
            <a:ext cx="3118632" cy="1298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p:cNvCxnSpPr>
            <a:stCxn id="66" idx="2"/>
            <a:endCxn id="71" idx="0"/>
          </p:cNvCxnSpPr>
          <p:nvPr/>
        </p:nvCxnSpPr>
        <p:spPr>
          <a:xfrm>
            <a:off x="8630387" y="3402543"/>
            <a:ext cx="731477" cy="1298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p:cNvCxnSpPr>
            <a:stCxn id="66" idx="2"/>
            <a:endCxn id="72" idx="0"/>
          </p:cNvCxnSpPr>
          <p:nvPr/>
        </p:nvCxnSpPr>
        <p:spPr>
          <a:xfrm>
            <a:off x="8630387" y="3402543"/>
            <a:ext cx="2321469" cy="1298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 name="Left Brace 114"/>
          <p:cNvSpPr/>
          <p:nvPr/>
        </p:nvSpPr>
        <p:spPr bwMode="auto">
          <a:xfrm rot="16200000">
            <a:off x="9217401" y="4072131"/>
            <a:ext cx="288925" cy="3043238"/>
          </a:xfrm>
          <a:prstGeom prst="leftBrace">
            <a:avLst>
              <a:gd name="adj1" fmla="val 8333"/>
              <a:gd name="adj2" fmla="val 50000"/>
            </a:avLst>
          </a:prstGeom>
          <a:ln w="28575"/>
        </p:spPr>
        <p:style>
          <a:lnRef idx="2">
            <a:schemeClr val="dk1"/>
          </a:lnRef>
          <a:fillRef idx="0">
            <a:schemeClr val="dk1"/>
          </a:fillRef>
          <a:effectRef idx="1">
            <a:schemeClr val="dk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117" name="Rounded Rectangle 116"/>
          <p:cNvSpPr/>
          <p:nvPr/>
        </p:nvSpPr>
        <p:spPr>
          <a:xfrm>
            <a:off x="8620717" y="5849728"/>
            <a:ext cx="1462953" cy="619484"/>
          </a:xfrm>
          <a:prstGeom prst="round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defRPr/>
            </a:pPr>
            <a:r>
              <a:rPr lang="en-US" dirty="0" smtClean="0"/>
              <a:t>Replicate</a:t>
            </a:r>
            <a:endParaRPr lang="en-US" dirty="0"/>
          </a:p>
        </p:txBody>
      </p:sp>
    </p:spTree>
    <p:extLst>
      <p:ext uri="{BB962C8B-B14F-4D97-AF65-F5344CB8AC3E}">
        <p14:creationId xmlns:p14="http://schemas.microsoft.com/office/powerpoint/2010/main" val="34189885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p:cTn id="19" dur="500" fill="hold"/>
                                        <p:tgtEl>
                                          <p:spTgt spid="65"/>
                                        </p:tgtEl>
                                        <p:attrNameLst>
                                          <p:attrName>ppt_w</p:attrName>
                                        </p:attrNameLst>
                                      </p:cBhvr>
                                      <p:tavLst>
                                        <p:tav tm="0">
                                          <p:val>
                                            <p:fltVal val="0"/>
                                          </p:val>
                                        </p:tav>
                                        <p:tav tm="100000">
                                          <p:val>
                                            <p:strVal val="#ppt_w"/>
                                          </p:val>
                                        </p:tav>
                                      </p:tavLst>
                                    </p:anim>
                                    <p:anim calcmode="lin" valueType="num">
                                      <p:cBhvr>
                                        <p:cTn id="20" dur="500" fill="hold"/>
                                        <p:tgtEl>
                                          <p:spTgt spid="65"/>
                                        </p:tgtEl>
                                        <p:attrNameLst>
                                          <p:attrName>ppt_h</p:attrName>
                                        </p:attrNameLst>
                                      </p:cBhvr>
                                      <p:tavLst>
                                        <p:tav tm="0">
                                          <p:val>
                                            <p:fltVal val="0"/>
                                          </p:val>
                                        </p:tav>
                                        <p:tav tm="100000">
                                          <p:val>
                                            <p:strVal val="#ppt_h"/>
                                          </p:val>
                                        </p:tav>
                                      </p:tavLst>
                                    </p:anim>
                                    <p:animEffect transition="in" filter="fade">
                                      <p:cBhvr>
                                        <p:cTn id="21" dur="500"/>
                                        <p:tgtEl>
                                          <p:spTgt spid="65"/>
                                        </p:tgtEl>
                                      </p:cBhvr>
                                    </p:animEffect>
                                  </p:childTnLst>
                                </p:cTn>
                              </p:par>
                              <p:par>
                                <p:cTn id="22" presetID="53" presetClass="entr" presetSubtype="16" fill="hold" nodeType="withEffect">
                                  <p:stCondLst>
                                    <p:cond delay="0"/>
                                  </p:stCondLst>
                                  <p:childTnLst>
                                    <p:set>
                                      <p:cBhvr>
                                        <p:cTn id="23" dur="1" fill="hold">
                                          <p:stCondLst>
                                            <p:cond delay="0"/>
                                          </p:stCondLst>
                                        </p:cTn>
                                        <p:tgtEl>
                                          <p:spTgt spid="95"/>
                                        </p:tgtEl>
                                        <p:attrNameLst>
                                          <p:attrName>style.visibility</p:attrName>
                                        </p:attrNameLst>
                                      </p:cBhvr>
                                      <p:to>
                                        <p:strVal val="visible"/>
                                      </p:to>
                                    </p:set>
                                    <p:anim calcmode="lin" valueType="num">
                                      <p:cBhvr>
                                        <p:cTn id="24" dur="500" fill="hold"/>
                                        <p:tgtEl>
                                          <p:spTgt spid="95"/>
                                        </p:tgtEl>
                                        <p:attrNameLst>
                                          <p:attrName>ppt_w</p:attrName>
                                        </p:attrNameLst>
                                      </p:cBhvr>
                                      <p:tavLst>
                                        <p:tav tm="0">
                                          <p:val>
                                            <p:fltVal val="0"/>
                                          </p:val>
                                        </p:tav>
                                        <p:tav tm="100000">
                                          <p:val>
                                            <p:strVal val="#ppt_w"/>
                                          </p:val>
                                        </p:tav>
                                      </p:tavLst>
                                    </p:anim>
                                    <p:anim calcmode="lin" valueType="num">
                                      <p:cBhvr>
                                        <p:cTn id="25" dur="500" fill="hold"/>
                                        <p:tgtEl>
                                          <p:spTgt spid="95"/>
                                        </p:tgtEl>
                                        <p:attrNameLst>
                                          <p:attrName>ppt_h</p:attrName>
                                        </p:attrNameLst>
                                      </p:cBhvr>
                                      <p:tavLst>
                                        <p:tav tm="0">
                                          <p:val>
                                            <p:fltVal val="0"/>
                                          </p:val>
                                        </p:tav>
                                        <p:tav tm="100000">
                                          <p:val>
                                            <p:strVal val="#ppt_h"/>
                                          </p:val>
                                        </p:tav>
                                      </p:tavLst>
                                    </p:anim>
                                    <p:animEffect transition="in" filter="fade">
                                      <p:cBhvr>
                                        <p:cTn id="26" dur="500"/>
                                        <p:tgtEl>
                                          <p:spTgt spid="9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3"/>
                                        </p:tgtEl>
                                        <p:attrNameLst>
                                          <p:attrName>style.visibility</p:attrName>
                                        </p:attrNameLst>
                                      </p:cBhvr>
                                      <p:to>
                                        <p:strVal val="visible"/>
                                      </p:to>
                                    </p:set>
                                    <p:anim calcmode="lin" valueType="num">
                                      <p:cBhvr>
                                        <p:cTn id="36" dur="500" fill="hold"/>
                                        <p:tgtEl>
                                          <p:spTgt spid="103"/>
                                        </p:tgtEl>
                                        <p:attrNameLst>
                                          <p:attrName>ppt_w</p:attrName>
                                        </p:attrNameLst>
                                      </p:cBhvr>
                                      <p:tavLst>
                                        <p:tav tm="0">
                                          <p:val>
                                            <p:fltVal val="0"/>
                                          </p:val>
                                        </p:tav>
                                        <p:tav tm="100000">
                                          <p:val>
                                            <p:strVal val="#ppt_w"/>
                                          </p:val>
                                        </p:tav>
                                      </p:tavLst>
                                    </p:anim>
                                    <p:anim calcmode="lin" valueType="num">
                                      <p:cBhvr>
                                        <p:cTn id="37" dur="500" fill="hold"/>
                                        <p:tgtEl>
                                          <p:spTgt spid="103"/>
                                        </p:tgtEl>
                                        <p:attrNameLst>
                                          <p:attrName>ppt_h</p:attrName>
                                        </p:attrNameLst>
                                      </p:cBhvr>
                                      <p:tavLst>
                                        <p:tav tm="0">
                                          <p:val>
                                            <p:fltVal val="0"/>
                                          </p:val>
                                        </p:tav>
                                        <p:tav tm="100000">
                                          <p:val>
                                            <p:strVal val="#ppt_h"/>
                                          </p:val>
                                        </p:tav>
                                      </p:tavLst>
                                    </p:anim>
                                    <p:animEffect transition="in" filter="fade">
                                      <p:cBhvr>
                                        <p:cTn id="38" dur="500"/>
                                        <p:tgtEl>
                                          <p:spTgt spid="103"/>
                                        </p:tgtEl>
                                      </p:cBhvr>
                                    </p:animEffect>
                                  </p:childTnLst>
                                </p:cTn>
                              </p:par>
                              <p:par>
                                <p:cTn id="39" presetID="53" presetClass="entr" presetSubtype="16" fill="hold" nodeType="withEffect">
                                  <p:stCondLst>
                                    <p:cond delay="0"/>
                                  </p:stCondLst>
                                  <p:childTnLst>
                                    <p:set>
                                      <p:cBhvr>
                                        <p:cTn id="40" dur="1" fill="hold">
                                          <p:stCondLst>
                                            <p:cond delay="0"/>
                                          </p:stCondLst>
                                        </p:cTn>
                                        <p:tgtEl>
                                          <p:spTgt spid="97"/>
                                        </p:tgtEl>
                                        <p:attrNameLst>
                                          <p:attrName>style.visibility</p:attrName>
                                        </p:attrNameLst>
                                      </p:cBhvr>
                                      <p:to>
                                        <p:strVal val="visible"/>
                                      </p:to>
                                    </p:set>
                                    <p:anim calcmode="lin" valueType="num">
                                      <p:cBhvr>
                                        <p:cTn id="41" dur="500" fill="hold"/>
                                        <p:tgtEl>
                                          <p:spTgt spid="97"/>
                                        </p:tgtEl>
                                        <p:attrNameLst>
                                          <p:attrName>ppt_w</p:attrName>
                                        </p:attrNameLst>
                                      </p:cBhvr>
                                      <p:tavLst>
                                        <p:tav tm="0">
                                          <p:val>
                                            <p:fltVal val="0"/>
                                          </p:val>
                                        </p:tav>
                                        <p:tav tm="100000">
                                          <p:val>
                                            <p:strVal val="#ppt_w"/>
                                          </p:val>
                                        </p:tav>
                                      </p:tavLst>
                                    </p:anim>
                                    <p:anim calcmode="lin" valueType="num">
                                      <p:cBhvr>
                                        <p:cTn id="42" dur="500" fill="hold"/>
                                        <p:tgtEl>
                                          <p:spTgt spid="97"/>
                                        </p:tgtEl>
                                        <p:attrNameLst>
                                          <p:attrName>ppt_h</p:attrName>
                                        </p:attrNameLst>
                                      </p:cBhvr>
                                      <p:tavLst>
                                        <p:tav tm="0">
                                          <p:val>
                                            <p:fltVal val="0"/>
                                          </p:val>
                                        </p:tav>
                                        <p:tav tm="100000">
                                          <p:val>
                                            <p:strVal val="#ppt_h"/>
                                          </p:val>
                                        </p:tav>
                                      </p:tavLst>
                                    </p:anim>
                                    <p:animEffect transition="in" filter="fade">
                                      <p:cBhvr>
                                        <p:cTn id="43" dur="500"/>
                                        <p:tgtEl>
                                          <p:spTgt spid="9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childTnLst>
                                </p:cTn>
                              </p:par>
                              <p:par>
                                <p:cTn id="49" presetID="53" presetClass="entr" presetSubtype="16"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anim calcmode="lin" valueType="num">
                                      <p:cBhvr>
                                        <p:cTn id="51" dur="500" fill="hold"/>
                                        <p:tgtEl>
                                          <p:spTgt spid="100"/>
                                        </p:tgtEl>
                                        <p:attrNameLst>
                                          <p:attrName>ppt_w</p:attrName>
                                        </p:attrNameLst>
                                      </p:cBhvr>
                                      <p:tavLst>
                                        <p:tav tm="0">
                                          <p:val>
                                            <p:fltVal val="0"/>
                                          </p:val>
                                        </p:tav>
                                        <p:tav tm="100000">
                                          <p:val>
                                            <p:strVal val="#ppt_w"/>
                                          </p:val>
                                        </p:tav>
                                      </p:tavLst>
                                    </p:anim>
                                    <p:anim calcmode="lin" valueType="num">
                                      <p:cBhvr>
                                        <p:cTn id="52" dur="500" fill="hold"/>
                                        <p:tgtEl>
                                          <p:spTgt spid="100"/>
                                        </p:tgtEl>
                                        <p:attrNameLst>
                                          <p:attrName>ppt_h</p:attrName>
                                        </p:attrNameLst>
                                      </p:cBhvr>
                                      <p:tavLst>
                                        <p:tav tm="0">
                                          <p:val>
                                            <p:fltVal val="0"/>
                                          </p:val>
                                        </p:tav>
                                        <p:tav tm="100000">
                                          <p:val>
                                            <p:strVal val="#ppt_h"/>
                                          </p:val>
                                        </p:tav>
                                      </p:tavLst>
                                    </p:anim>
                                    <p:animEffect transition="in" filter="fade">
                                      <p:cBhvr>
                                        <p:cTn id="53" dur="500"/>
                                        <p:tgtEl>
                                          <p:spTgt spid="10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 calcmode="lin" valueType="num">
                                      <p:cBhvr>
                                        <p:cTn id="56" dur="500" fill="hold"/>
                                        <p:tgtEl>
                                          <p:spTgt spid="68"/>
                                        </p:tgtEl>
                                        <p:attrNameLst>
                                          <p:attrName>ppt_w</p:attrName>
                                        </p:attrNameLst>
                                      </p:cBhvr>
                                      <p:tavLst>
                                        <p:tav tm="0">
                                          <p:val>
                                            <p:fltVal val="0"/>
                                          </p:val>
                                        </p:tav>
                                        <p:tav tm="100000">
                                          <p:val>
                                            <p:strVal val="#ppt_w"/>
                                          </p:val>
                                        </p:tav>
                                      </p:tavLst>
                                    </p:anim>
                                    <p:anim calcmode="lin" valueType="num">
                                      <p:cBhvr>
                                        <p:cTn id="57" dur="500" fill="hold"/>
                                        <p:tgtEl>
                                          <p:spTgt spid="68"/>
                                        </p:tgtEl>
                                        <p:attrNameLst>
                                          <p:attrName>ppt_h</p:attrName>
                                        </p:attrNameLst>
                                      </p:cBhvr>
                                      <p:tavLst>
                                        <p:tav tm="0">
                                          <p:val>
                                            <p:fltVal val="0"/>
                                          </p:val>
                                        </p:tav>
                                        <p:tav tm="100000">
                                          <p:val>
                                            <p:strVal val="#ppt_h"/>
                                          </p:val>
                                        </p:tav>
                                      </p:tavLst>
                                    </p:anim>
                                    <p:animEffect transition="in" filter="fade">
                                      <p:cBhvr>
                                        <p:cTn id="58" dur="500"/>
                                        <p:tgtEl>
                                          <p:spTgt spid="6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 calcmode="lin" valueType="num">
                                      <p:cBhvr>
                                        <p:cTn id="61" dur="500" fill="hold"/>
                                        <p:tgtEl>
                                          <p:spTgt spid="69"/>
                                        </p:tgtEl>
                                        <p:attrNameLst>
                                          <p:attrName>ppt_w</p:attrName>
                                        </p:attrNameLst>
                                      </p:cBhvr>
                                      <p:tavLst>
                                        <p:tav tm="0">
                                          <p:val>
                                            <p:fltVal val="0"/>
                                          </p:val>
                                        </p:tav>
                                        <p:tav tm="100000">
                                          <p:val>
                                            <p:strVal val="#ppt_w"/>
                                          </p:val>
                                        </p:tav>
                                      </p:tavLst>
                                    </p:anim>
                                    <p:anim calcmode="lin" valueType="num">
                                      <p:cBhvr>
                                        <p:cTn id="62" dur="500" fill="hold"/>
                                        <p:tgtEl>
                                          <p:spTgt spid="69"/>
                                        </p:tgtEl>
                                        <p:attrNameLst>
                                          <p:attrName>ppt_h</p:attrName>
                                        </p:attrNameLst>
                                      </p:cBhvr>
                                      <p:tavLst>
                                        <p:tav tm="0">
                                          <p:val>
                                            <p:fltVal val="0"/>
                                          </p:val>
                                        </p:tav>
                                        <p:tav tm="100000">
                                          <p:val>
                                            <p:strVal val="#ppt_h"/>
                                          </p:val>
                                        </p:tav>
                                      </p:tavLst>
                                    </p:anim>
                                    <p:animEffect transition="in" filter="fade">
                                      <p:cBhvr>
                                        <p:cTn id="63" dur="500"/>
                                        <p:tgtEl>
                                          <p:spTgt spid="6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 calcmode="lin" valueType="num">
                                      <p:cBhvr>
                                        <p:cTn id="66" dur="500" fill="hold"/>
                                        <p:tgtEl>
                                          <p:spTgt spid="70"/>
                                        </p:tgtEl>
                                        <p:attrNameLst>
                                          <p:attrName>ppt_w</p:attrName>
                                        </p:attrNameLst>
                                      </p:cBhvr>
                                      <p:tavLst>
                                        <p:tav tm="0">
                                          <p:val>
                                            <p:fltVal val="0"/>
                                          </p:val>
                                        </p:tav>
                                        <p:tav tm="100000">
                                          <p:val>
                                            <p:strVal val="#ppt_w"/>
                                          </p:val>
                                        </p:tav>
                                      </p:tavLst>
                                    </p:anim>
                                    <p:anim calcmode="lin" valueType="num">
                                      <p:cBhvr>
                                        <p:cTn id="67" dur="500" fill="hold"/>
                                        <p:tgtEl>
                                          <p:spTgt spid="70"/>
                                        </p:tgtEl>
                                        <p:attrNameLst>
                                          <p:attrName>ppt_h</p:attrName>
                                        </p:attrNameLst>
                                      </p:cBhvr>
                                      <p:tavLst>
                                        <p:tav tm="0">
                                          <p:val>
                                            <p:fltVal val="0"/>
                                          </p:val>
                                        </p:tav>
                                        <p:tav tm="100000">
                                          <p:val>
                                            <p:strVal val="#ppt_h"/>
                                          </p:val>
                                        </p:tav>
                                      </p:tavLst>
                                    </p:anim>
                                    <p:animEffect transition="in" filter="fade">
                                      <p:cBhvr>
                                        <p:cTn id="68" dur="500"/>
                                        <p:tgtEl>
                                          <p:spTgt spid="70"/>
                                        </p:tgtEl>
                                      </p:cBhvr>
                                    </p:animEffect>
                                  </p:childTnLst>
                                </p:cTn>
                              </p:par>
                              <p:par>
                                <p:cTn id="69" presetID="53" presetClass="entr" presetSubtype="16" fill="hold" nodeType="withEffect">
                                  <p:stCondLst>
                                    <p:cond delay="0"/>
                                  </p:stCondLst>
                                  <p:childTnLst>
                                    <p:set>
                                      <p:cBhvr>
                                        <p:cTn id="70" dur="1" fill="hold">
                                          <p:stCondLst>
                                            <p:cond delay="0"/>
                                          </p:stCondLst>
                                        </p:cTn>
                                        <p:tgtEl>
                                          <p:spTgt spid="106"/>
                                        </p:tgtEl>
                                        <p:attrNameLst>
                                          <p:attrName>style.visibility</p:attrName>
                                        </p:attrNameLst>
                                      </p:cBhvr>
                                      <p:to>
                                        <p:strVal val="visible"/>
                                      </p:to>
                                    </p:set>
                                    <p:anim calcmode="lin" valueType="num">
                                      <p:cBhvr>
                                        <p:cTn id="71" dur="500" fill="hold"/>
                                        <p:tgtEl>
                                          <p:spTgt spid="106"/>
                                        </p:tgtEl>
                                        <p:attrNameLst>
                                          <p:attrName>ppt_w</p:attrName>
                                        </p:attrNameLst>
                                      </p:cBhvr>
                                      <p:tavLst>
                                        <p:tav tm="0">
                                          <p:val>
                                            <p:fltVal val="0"/>
                                          </p:val>
                                        </p:tav>
                                        <p:tav tm="100000">
                                          <p:val>
                                            <p:strVal val="#ppt_w"/>
                                          </p:val>
                                        </p:tav>
                                      </p:tavLst>
                                    </p:anim>
                                    <p:anim calcmode="lin" valueType="num">
                                      <p:cBhvr>
                                        <p:cTn id="72" dur="500" fill="hold"/>
                                        <p:tgtEl>
                                          <p:spTgt spid="106"/>
                                        </p:tgtEl>
                                        <p:attrNameLst>
                                          <p:attrName>ppt_h</p:attrName>
                                        </p:attrNameLst>
                                      </p:cBhvr>
                                      <p:tavLst>
                                        <p:tav tm="0">
                                          <p:val>
                                            <p:fltVal val="0"/>
                                          </p:val>
                                        </p:tav>
                                        <p:tav tm="100000">
                                          <p:val>
                                            <p:strVal val="#ppt_h"/>
                                          </p:val>
                                        </p:tav>
                                      </p:tavLst>
                                    </p:anim>
                                    <p:animEffect transition="in" filter="fade">
                                      <p:cBhvr>
                                        <p:cTn id="73" dur="500"/>
                                        <p:tgtEl>
                                          <p:spTgt spid="106"/>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109"/>
                                        </p:tgtEl>
                                        <p:attrNameLst>
                                          <p:attrName>style.visibility</p:attrName>
                                        </p:attrNameLst>
                                      </p:cBhvr>
                                      <p:to>
                                        <p:strVal val="visible"/>
                                      </p:to>
                                    </p:set>
                                    <p:anim calcmode="lin" valueType="num">
                                      <p:cBhvr>
                                        <p:cTn id="78" dur="500" fill="hold"/>
                                        <p:tgtEl>
                                          <p:spTgt spid="109"/>
                                        </p:tgtEl>
                                        <p:attrNameLst>
                                          <p:attrName>ppt_w</p:attrName>
                                        </p:attrNameLst>
                                      </p:cBhvr>
                                      <p:tavLst>
                                        <p:tav tm="0">
                                          <p:val>
                                            <p:fltVal val="0"/>
                                          </p:val>
                                        </p:tav>
                                        <p:tav tm="100000">
                                          <p:val>
                                            <p:strVal val="#ppt_w"/>
                                          </p:val>
                                        </p:tav>
                                      </p:tavLst>
                                    </p:anim>
                                    <p:anim calcmode="lin" valueType="num">
                                      <p:cBhvr>
                                        <p:cTn id="79" dur="500" fill="hold"/>
                                        <p:tgtEl>
                                          <p:spTgt spid="109"/>
                                        </p:tgtEl>
                                        <p:attrNameLst>
                                          <p:attrName>ppt_h</p:attrName>
                                        </p:attrNameLst>
                                      </p:cBhvr>
                                      <p:tavLst>
                                        <p:tav tm="0">
                                          <p:val>
                                            <p:fltVal val="0"/>
                                          </p:val>
                                        </p:tav>
                                        <p:tav tm="100000">
                                          <p:val>
                                            <p:strVal val="#ppt_h"/>
                                          </p:val>
                                        </p:tav>
                                      </p:tavLst>
                                    </p:anim>
                                    <p:animEffect transition="in" filter="fade">
                                      <p:cBhvr>
                                        <p:cTn id="80" dur="500"/>
                                        <p:tgtEl>
                                          <p:spTgt spid="109"/>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 calcmode="lin" valueType="num">
                                      <p:cBhvr>
                                        <p:cTn id="83" dur="500" fill="hold"/>
                                        <p:tgtEl>
                                          <p:spTgt spid="71"/>
                                        </p:tgtEl>
                                        <p:attrNameLst>
                                          <p:attrName>ppt_w</p:attrName>
                                        </p:attrNameLst>
                                      </p:cBhvr>
                                      <p:tavLst>
                                        <p:tav tm="0">
                                          <p:val>
                                            <p:fltVal val="0"/>
                                          </p:val>
                                        </p:tav>
                                        <p:tav tm="100000">
                                          <p:val>
                                            <p:strVal val="#ppt_w"/>
                                          </p:val>
                                        </p:tav>
                                      </p:tavLst>
                                    </p:anim>
                                    <p:anim calcmode="lin" valueType="num">
                                      <p:cBhvr>
                                        <p:cTn id="84" dur="500" fill="hold"/>
                                        <p:tgtEl>
                                          <p:spTgt spid="71"/>
                                        </p:tgtEl>
                                        <p:attrNameLst>
                                          <p:attrName>ppt_h</p:attrName>
                                        </p:attrNameLst>
                                      </p:cBhvr>
                                      <p:tavLst>
                                        <p:tav tm="0">
                                          <p:val>
                                            <p:fltVal val="0"/>
                                          </p:val>
                                        </p:tav>
                                        <p:tav tm="100000">
                                          <p:val>
                                            <p:strVal val="#ppt_h"/>
                                          </p:val>
                                        </p:tav>
                                      </p:tavLst>
                                    </p:anim>
                                    <p:animEffect transition="in" filter="fade">
                                      <p:cBhvr>
                                        <p:cTn id="85" dur="500"/>
                                        <p:tgtEl>
                                          <p:spTgt spid="71"/>
                                        </p:tgtEl>
                                      </p:cBhvr>
                                    </p:animEffect>
                                  </p:childTnLst>
                                </p:cTn>
                              </p:par>
                              <p:par>
                                <p:cTn id="86" presetID="53" presetClass="entr" presetSubtype="16" fill="hold" nodeType="withEffect">
                                  <p:stCondLst>
                                    <p:cond delay="0"/>
                                  </p:stCondLst>
                                  <p:childTnLst>
                                    <p:set>
                                      <p:cBhvr>
                                        <p:cTn id="87" dur="1" fill="hold">
                                          <p:stCondLst>
                                            <p:cond delay="0"/>
                                          </p:stCondLst>
                                        </p:cTn>
                                        <p:tgtEl>
                                          <p:spTgt spid="112"/>
                                        </p:tgtEl>
                                        <p:attrNameLst>
                                          <p:attrName>style.visibility</p:attrName>
                                        </p:attrNameLst>
                                      </p:cBhvr>
                                      <p:to>
                                        <p:strVal val="visible"/>
                                      </p:to>
                                    </p:set>
                                    <p:anim calcmode="lin" valueType="num">
                                      <p:cBhvr>
                                        <p:cTn id="88" dur="500" fill="hold"/>
                                        <p:tgtEl>
                                          <p:spTgt spid="112"/>
                                        </p:tgtEl>
                                        <p:attrNameLst>
                                          <p:attrName>ppt_w</p:attrName>
                                        </p:attrNameLst>
                                      </p:cBhvr>
                                      <p:tavLst>
                                        <p:tav tm="0">
                                          <p:val>
                                            <p:fltVal val="0"/>
                                          </p:val>
                                        </p:tav>
                                        <p:tav tm="100000">
                                          <p:val>
                                            <p:strVal val="#ppt_w"/>
                                          </p:val>
                                        </p:tav>
                                      </p:tavLst>
                                    </p:anim>
                                    <p:anim calcmode="lin" valueType="num">
                                      <p:cBhvr>
                                        <p:cTn id="89" dur="500" fill="hold"/>
                                        <p:tgtEl>
                                          <p:spTgt spid="112"/>
                                        </p:tgtEl>
                                        <p:attrNameLst>
                                          <p:attrName>ppt_h</p:attrName>
                                        </p:attrNameLst>
                                      </p:cBhvr>
                                      <p:tavLst>
                                        <p:tav tm="0">
                                          <p:val>
                                            <p:fltVal val="0"/>
                                          </p:val>
                                        </p:tav>
                                        <p:tav tm="100000">
                                          <p:val>
                                            <p:strVal val="#ppt_h"/>
                                          </p:val>
                                        </p:tav>
                                      </p:tavLst>
                                    </p:anim>
                                    <p:animEffect transition="in" filter="fade">
                                      <p:cBhvr>
                                        <p:cTn id="90" dur="500"/>
                                        <p:tgtEl>
                                          <p:spTgt spid="112"/>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72"/>
                                        </p:tgtEl>
                                        <p:attrNameLst>
                                          <p:attrName>style.visibility</p:attrName>
                                        </p:attrNameLst>
                                      </p:cBhvr>
                                      <p:to>
                                        <p:strVal val="visible"/>
                                      </p:to>
                                    </p:set>
                                    <p:anim calcmode="lin" valueType="num">
                                      <p:cBhvr>
                                        <p:cTn id="93" dur="500" fill="hold"/>
                                        <p:tgtEl>
                                          <p:spTgt spid="72"/>
                                        </p:tgtEl>
                                        <p:attrNameLst>
                                          <p:attrName>ppt_w</p:attrName>
                                        </p:attrNameLst>
                                      </p:cBhvr>
                                      <p:tavLst>
                                        <p:tav tm="0">
                                          <p:val>
                                            <p:fltVal val="0"/>
                                          </p:val>
                                        </p:tav>
                                        <p:tav tm="100000">
                                          <p:val>
                                            <p:strVal val="#ppt_w"/>
                                          </p:val>
                                        </p:tav>
                                      </p:tavLst>
                                    </p:anim>
                                    <p:anim calcmode="lin" valueType="num">
                                      <p:cBhvr>
                                        <p:cTn id="94" dur="500" fill="hold"/>
                                        <p:tgtEl>
                                          <p:spTgt spid="72"/>
                                        </p:tgtEl>
                                        <p:attrNameLst>
                                          <p:attrName>ppt_h</p:attrName>
                                        </p:attrNameLst>
                                      </p:cBhvr>
                                      <p:tavLst>
                                        <p:tav tm="0">
                                          <p:val>
                                            <p:fltVal val="0"/>
                                          </p:val>
                                        </p:tav>
                                        <p:tav tm="100000">
                                          <p:val>
                                            <p:strVal val="#ppt_h"/>
                                          </p:val>
                                        </p:tav>
                                      </p:tavLst>
                                    </p:anim>
                                    <p:animEffect transition="in" filter="fade">
                                      <p:cBhvr>
                                        <p:cTn id="95" dur="500"/>
                                        <p:tgtEl>
                                          <p:spTgt spid="72"/>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117"/>
                                        </p:tgtEl>
                                        <p:attrNameLst>
                                          <p:attrName>style.visibility</p:attrName>
                                        </p:attrNameLst>
                                      </p:cBhvr>
                                      <p:to>
                                        <p:strVal val="visible"/>
                                      </p:to>
                                    </p:set>
                                    <p:anim calcmode="lin" valueType="num">
                                      <p:cBhvr>
                                        <p:cTn id="100" dur="500" fill="hold"/>
                                        <p:tgtEl>
                                          <p:spTgt spid="117"/>
                                        </p:tgtEl>
                                        <p:attrNameLst>
                                          <p:attrName>ppt_w</p:attrName>
                                        </p:attrNameLst>
                                      </p:cBhvr>
                                      <p:tavLst>
                                        <p:tav tm="0">
                                          <p:val>
                                            <p:fltVal val="0"/>
                                          </p:val>
                                        </p:tav>
                                        <p:tav tm="100000">
                                          <p:val>
                                            <p:strVal val="#ppt_w"/>
                                          </p:val>
                                        </p:tav>
                                      </p:tavLst>
                                    </p:anim>
                                    <p:anim calcmode="lin" valueType="num">
                                      <p:cBhvr>
                                        <p:cTn id="101" dur="500" fill="hold"/>
                                        <p:tgtEl>
                                          <p:spTgt spid="117"/>
                                        </p:tgtEl>
                                        <p:attrNameLst>
                                          <p:attrName>ppt_h</p:attrName>
                                        </p:attrNameLst>
                                      </p:cBhvr>
                                      <p:tavLst>
                                        <p:tav tm="0">
                                          <p:val>
                                            <p:fltVal val="0"/>
                                          </p:val>
                                        </p:tav>
                                        <p:tav tm="100000">
                                          <p:val>
                                            <p:strVal val="#ppt_h"/>
                                          </p:val>
                                        </p:tav>
                                      </p:tavLst>
                                    </p:anim>
                                    <p:animEffect transition="in" filter="fade">
                                      <p:cBhvr>
                                        <p:cTn id="102" dur="500"/>
                                        <p:tgtEl>
                                          <p:spTgt spid="117"/>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5"/>
                                        </p:tgtEl>
                                        <p:attrNameLst>
                                          <p:attrName>style.visibility</p:attrName>
                                        </p:attrNameLst>
                                      </p:cBhvr>
                                      <p:to>
                                        <p:strVal val="visible"/>
                                      </p:to>
                                    </p:set>
                                    <p:anim calcmode="lin" valueType="num">
                                      <p:cBhvr>
                                        <p:cTn id="105" dur="500" fill="hold"/>
                                        <p:tgtEl>
                                          <p:spTgt spid="115"/>
                                        </p:tgtEl>
                                        <p:attrNameLst>
                                          <p:attrName>ppt_w</p:attrName>
                                        </p:attrNameLst>
                                      </p:cBhvr>
                                      <p:tavLst>
                                        <p:tav tm="0">
                                          <p:val>
                                            <p:fltVal val="0"/>
                                          </p:val>
                                        </p:tav>
                                        <p:tav tm="100000">
                                          <p:val>
                                            <p:strVal val="#ppt_w"/>
                                          </p:val>
                                        </p:tav>
                                      </p:tavLst>
                                    </p:anim>
                                    <p:anim calcmode="lin" valueType="num">
                                      <p:cBhvr>
                                        <p:cTn id="106" dur="500" fill="hold"/>
                                        <p:tgtEl>
                                          <p:spTgt spid="115"/>
                                        </p:tgtEl>
                                        <p:attrNameLst>
                                          <p:attrName>ppt_h</p:attrName>
                                        </p:attrNameLst>
                                      </p:cBhvr>
                                      <p:tavLst>
                                        <p:tav tm="0">
                                          <p:val>
                                            <p:fltVal val="0"/>
                                          </p:val>
                                        </p:tav>
                                        <p:tav tm="100000">
                                          <p:val>
                                            <p:strVal val="#ppt_h"/>
                                          </p:val>
                                        </p:tav>
                                      </p:tavLst>
                                    </p:anim>
                                    <p:animEffect transition="in" filter="fade">
                                      <p:cBhvr>
                                        <p:cTn id="10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5" grpId="0" animBg="1"/>
      <p:bldP spid="66" grpId="0" animBg="1"/>
      <p:bldP spid="67" grpId="0" animBg="1"/>
      <p:bldP spid="68" grpId="0" animBg="1"/>
      <p:bldP spid="69" grpId="0" animBg="1"/>
      <p:bldP spid="70" grpId="0" animBg="1"/>
      <p:bldP spid="71" grpId="0" animBg="1"/>
      <p:bldP spid="72" grpId="0" animBg="1"/>
      <p:bldP spid="115" grpId="0" animBg="1"/>
      <p:bldP spid="1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84311" y="685800"/>
            <a:ext cx="9488489" cy="764177"/>
          </a:xfrm>
        </p:spPr>
        <p:txBody>
          <a:bodyPr/>
          <a:lstStyle/>
          <a:p>
            <a:r>
              <a:rPr lang="en-US" dirty="0" smtClean="0">
                <a:solidFill>
                  <a:schemeClr val="accent1"/>
                </a:solidFill>
                <a:latin typeface="Times New Roman" panose="02020603050405020304" pitchFamily="18" charset="0"/>
                <a:cs typeface="Times New Roman" panose="02020603050405020304" pitchFamily="18" charset="0"/>
              </a:rPr>
              <a:t>Trap Doors</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90857" y="2144485"/>
            <a:ext cx="2674504" cy="2257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1484311" y="1587249"/>
            <a:ext cx="7006546" cy="6100131"/>
          </a:xfrm>
          <a:prstGeom prst="rect">
            <a:avLst/>
          </a:prstGeom>
        </p:spPr>
        <p:txBody>
          <a:bodyPr wrap="square">
            <a:spAutoFit/>
          </a:bodyPr>
          <a:lstStyle/>
          <a:p>
            <a:pPr marL="285750" lvl="0" indent="-285750">
              <a:spcBef>
                <a:spcPct val="20000"/>
              </a:spcBef>
              <a:spcAft>
                <a:spcPts val="600"/>
              </a:spcAft>
              <a:buClr>
                <a:srgbClr val="30ACEC">
                  <a:lumMod val="75000"/>
                </a:srgbClr>
              </a:buClr>
              <a:buSzPct val="145000"/>
              <a:buFont typeface="Arial"/>
              <a:buChar char="•"/>
            </a:pPr>
            <a:r>
              <a:rPr lang="en-US" sz="2400" dirty="0" smtClean="0">
                <a:solidFill>
                  <a:prstClr val="black"/>
                </a:solidFill>
                <a:latin typeface="Times New Roman" panose="02020603050405020304" pitchFamily="18" charset="0"/>
                <a:cs typeface="Times New Roman" panose="02020603050405020304" pitchFamily="18" charset="0"/>
              </a:rPr>
              <a:t>Single entry point into a program.</a:t>
            </a:r>
          </a:p>
          <a:p>
            <a:pPr marL="285750" lvl="0" indent="-285750">
              <a:spcBef>
                <a:spcPct val="20000"/>
              </a:spcBef>
              <a:spcAft>
                <a:spcPts val="600"/>
              </a:spcAft>
              <a:buClr>
                <a:srgbClr val="30ACEC">
                  <a:lumMod val="75000"/>
                </a:srgbClr>
              </a:buClr>
              <a:buSzPct val="145000"/>
              <a:buFont typeface="Arial"/>
              <a:buChar char="•"/>
            </a:pPr>
            <a:r>
              <a:rPr lang="en-US" altLang="en-US" sz="2400" dirty="0">
                <a:latin typeface="Times New Roman" panose="02020603050405020304" pitchFamily="18" charset="0"/>
                <a:cs typeface="Times New Roman" panose="02020603050405020304" pitchFamily="18" charset="0"/>
              </a:rPr>
              <a:t>A</a:t>
            </a:r>
            <a:r>
              <a:rPr lang="en-US" altLang="en-US" sz="2400" dirty="0" smtClean="0">
                <a:latin typeface="Times New Roman" panose="02020603050405020304" pitchFamily="18" charset="0"/>
                <a:cs typeface="Times New Roman" panose="02020603050405020304" pitchFamily="18" charset="0"/>
              </a:rPr>
              <a:t>llows </a:t>
            </a:r>
            <a:r>
              <a:rPr lang="en-US" altLang="en-US" sz="2400" dirty="0">
                <a:latin typeface="Times New Roman" panose="02020603050405020304" pitchFamily="18" charset="0"/>
                <a:cs typeface="Times New Roman" panose="02020603050405020304" pitchFamily="18" charset="0"/>
              </a:rPr>
              <a:t>those who know access bypassing usual security </a:t>
            </a:r>
            <a:r>
              <a:rPr lang="en-US" altLang="en-US" sz="2400" dirty="0" smtClean="0">
                <a:latin typeface="Times New Roman" panose="02020603050405020304" pitchFamily="18" charset="0"/>
                <a:cs typeface="Times New Roman" panose="02020603050405020304" pitchFamily="18" charset="0"/>
              </a:rPr>
              <a:t>procedures.</a:t>
            </a:r>
          </a:p>
          <a:p>
            <a:pPr marL="285750" indent="-285750">
              <a:spcBef>
                <a:spcPct val="20000"/>
              </a:spcBef>
              <a:spcAft>
                <a:spcPts val="600"/>
              </a:spcAft>
              <a:buClr>
                <a:srgbClr val="30ACEC">
                  <a:lumMod val="75000"/>
                </a:srgbClr>
              </a:buClr>
              <a:buSzPct val="145000"/>
              <a:buFont typeface="Arial"/>
              <a:buChar char="•"/>
            </a:pPr>
            <a:r>
              <a:rPr lang="en-US" altLang="en-US" sz="2400" dirty="0" smtClean="0">
                <a:latin typeface="Times New Roman" panose="02020603050405020304" pitchFamily="18" charset="0"/>
                <a:cs typeface="Times New Roman" panose="02020603050405020304" pitchFamily="18" charset="0"/>
              </a:rPr>
              <a:t>Have </a:t>
            </a:r>
            <a:r>
              <a:rPr lang="en-US" altLang="en-US" sz="2400" dirty="0">
                <a:latin typeface="Times New Roman" panose="02020603050405020304" pitchFamily="18" charset="0"/>
                <a:cs typeface="Times New Roman" panose="02020603050405020304" pitchFamily="18" charset="0"/>
              </a:rPr>
              <a:t>been commonly used by </a:t>
            </a:r>
            <a:r>
              <a:rPr lang="en-US" altLang="en-US" sz="2400" dirty="0" smtClean="0">
                <a:latin typeface="Times New Roman" panose="02020603050405020304" pitchFamily="18" charset="0"/>
                <a:cs typeface="Times New Roman" panose="02020603050405020304" pitchFamily="18" charset="0"/>
              </a:rPr>
              <a:t>developers.</a:t>
            </a:r>
          </a:p>
          <a:p>
            <a:pPr marL="285750" indent="-285750">
              <a:spcBef>
                <a:spcPct val="20000"/>
              </a:spcBef>
              <a:spcAft>
                <a:spcPts val="600"/>
              </a:spcAft>
              <a:buClr>
                <a:srgbClr val="30ACEC">
                  <a:lumMod val="75000"/>
                </a:srgbClr>
              </a:buClr>
              <a:buSzPct val="145000"/>
              <a:buFont typeface="Arial"/>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backdoor is code that recognizes some special sequence of input or is triggered </a:t>
            </a:r>
            <a:r>
              <a:rPr lang="en-US" sz="2400" dirty="0" smtClean="0">
                <a:latin typeface="Times New Roman" panose="02020603050405020304" pitchFamily="18" charset="0"/>
                <a:cs typeface="Times New Roman" panose="02020603050405020304" pitchFamily="18" charset="0"/>
              </a:rPr>
              <a:t>by being </a:t>
            </a:r>
            <a:r>
              <a:rPr lang="en-US" sz="2400" dirty="0">
                <a:latin typeface="Times New Roman" panose="02020603050405020304" pitchFamily="18" charset="0"/>
                <a:cs typeface="Times New Roman" panose="02020603050405020304" pitchFamily="18" charset="0"/>
              </a:rPr>
              <a:t>run from a certain user ID or by an unlikely sequence of </a:t>
            </a:r>
            <a:r>
              <a:rPr lang="en-US" sz="2400" dirty="0" smtClean="0">
                <a:latin typeface="Times New Roman" panose="02020603050405020304" pitchFamily="18" charset="0"/>
                <a:cs typeface="Times New Roman" panose="02020603050405020304" pitchFamily="18" charset="0"/>
              </a:rPr>
              <a:t>events.</a:t>
            </a:r>
          </a:p>
          <a:p>
            <a:pPr marL="285750" indent="-285750">
              <a:spcBef>
                <a:spcPct val="20000"/>
              </a:spcBef>
              <a:spcAft>
                <a:spcPts val="600"/>
              </a:spcAft>
              <a:buClr>
                <a:srgbClr val="30ACEC">
                  <a:lumMod val="75000"/>
                </a:srgbClr>
              </a:buClr>
              <a:buSzPct val="145000"/>
              <a:buFont typeface="Arial"/>
              <a:buChar char="•"/>
            </a:pPr>
            <a:r>
              <a:rPr lang="en-US" sz="2400" dirty="0" smtClean="0">
                <a:latin typeface="Times New Roman" panose="02020603050405020304" pitchFamily="18" charset="0"/>
                <a:cs typeface="Times New Roman" panose="02020603050405020304" pitchFamily="18" charset="0"/>
              </a:rPr>
              <a:t>Backdoors </a:t>
            </a:r>
            <a:r>
              <a:rPr lang="en-US" sz="2400" dirty="0">
                <a:latin typeface="Times New Roman" panose="02020603050405020304" pitchFamily="18" charset="0"/>
                <a:cs typeface="Times New Roman" panose="02020603050405020304" pitchFamily="18" charset="0"/>
              </a:rPr>
              <a:t>become threats when unscrupulous programmers use them </a:t>
            </a:r>
            <a:r>
              <a:rPr lang="en-US" sz="2400" dirty="0" smtClean="0">
                <a:latin typeface="Times New Roman" panose="02020603050405020304" pitchFamily="18" charset="0"/>
                <a:cs typeface="Times New Roman" panose="02020603050405020304" pitchFamily="18" charset="0"/>
              </a:rPr>
              <a:t>to gain </a:t>
            </a:r>
            <a:r>
              <a:rPr lang="en-US" sz="2400" dirty="0">
                <a:latin typeface="Times New Roman" panose="02020603050405020304" pitchFamily="18" charset="0"/>
                <a:cs typeface="Times New Roman" panose="02020603050405020304" pitchFamily="18" charset="0"/>
              </a:rPr>
              <a:t>unauthorized access.</a:t>
            </a:r>
            <a:endParaRPr lang="en-US" altLang="en-US" sz="2400" dirty="0" smtClean="0">
              <a:latin typeface="Times New Roman" panose="02020603050405020304" pitchFamily="18" charset="0"/>
              <a:cs typeface="Times New Roman" panose="02020603050405020304" pitchFamily="18" charset="0"/>
            </a:endParaRPr>
          </a:p>
          <a:p>
            <a:pPr marL="285750" indent="-285750">
              <a:spcBef>
                <a:spcPct val="20000"/>
              </a:spcBef>
              <a:spcAft>
                <a:spcPts val="600"/>
              </a:spcAft>
              <a:buClr>
                <a:srgbClr val="30ACEC">
                  <a:lumMod val="75000"/>
                </a:srgbClr>
              </a:buClr>
              <a:buSzPct val="145000"/>
              <a:buFont typeface="Arial"/>
              <a:buChar char="•"/>
            </a:pPr>
            <a:endParaRPr lang="en-US" altLang="en-US" sz="2400" dirty="0" smtClean="0">
              <a:latin typeface="Times New Roman" panose="02020603050405020304" pitchFamily="18" charset="0"/>
              <a:cs typeface="Times New Roman" panose="02020603050405020304" pitchFamily="18" charset="0"/>
            </a:endParaRPr>
          </a:p>
          <a:p>
            <a:pPr marL="285750" indent="-285750">
              <a:spcBef>
                <a:spcPct val="20000"/>
              </a:spcBef>
              <a:spcAft>
                <a:spcPts val="600"/>
              </a:spcAft>
              <a:buClr>
                <a:srgbClr val="30ACEC">
                  <a:lumMod val="75000"/>
                </a:srgbClr>
              </a:buClr>
              <a:buSzPct val="145000"/>
              <a:buFont typeface="Arial"/>
              <a:buChar char="•"/>
            </a:pPr>
            <a:endParaRPr lang="en-US" altLang="en-US" sz="2400" dirty="0">
              <a:latin typeface="Times New Roman" panose="02020603050405020304" pitchFamily="18" charset="0"/>
              <a:cs typeface="Times New Roman" panose="02020603050405020304" pitchFamily="18" charset="0"/>
            </a:endParaRPr>
          </a:p>
          <a:p>
            <a:pPr marL="285750" lvl="0" indent="-285750">
              <a:spcBef>
                <a:spcPct val="20000"/>
              </a:spcBef>
              <a:spcAft>
                <a:spcPts val="600"/>
              </a:spcAft>
              <a:buClr>
                <a:srgbClr val="30ACEC">
                  <a:lumMod val="75000"/>
                </a:srgbClr>
              </a:buClr>
              <a:buSzPct val="145000"/>
              <a:buFont typeface="Arial"/>
              <a:buChar char="•"/>
            </a:pPr>
            <a:endParaRPr lang="en-US" altLang="en-US" sz="2400" dirty="0">
              <a:latin typeface="Times New Roman" panose="02020603050405020304" pitchFamily="18" charset="0"/>
              <a:cs typeface="Times New Roman" panose="02020603050405020304" pitchFamily="18" charset="0"/>
            </a:endParaRPr>
          </a:p>
          <a:p>
            <a:pPr marL="285750" lvl="0" indent="-285750">
              <a:spcBef>
                <a:spcPct val="20000"/>
              </a:spcBef>
              <a:spcAft>
                <a:spcPts val="600"/>
              </a:spcAft>
              <a:buClr>
                <a:srgbClr val="30ACEC">
                  <a:lumMod val="75000"/>
                </a:srgbClr>
              </a:buClr>
              <a:buSzPct val="145000"/>
              <a:buFont typeface="Arial"/>
              <a:buChar char="•"/>
            </a:pPr>
            <a:endParaRPr lang="en-US"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0536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4311" y="685800"/>
            <a:ext cx="10018713" cy="1012371"/>
          </a:xfrm>
        </p:spPr>
        <p:txBody>
          <a:bodyPr/>
          <a:lstStyle/>
          <a:p>
            <a:r>
              <a:rPr lang="en-US" dirty="0" smtClean="0">
                <a:solidFill>
                  <a:schemeClr val="accent1"/>
                </a:solidFill>
                <a:latin typeface="Times New Roman" panose="02020603050405020304" pitchFamily="18" charset="0"/>
                <a:cs typeface="Times New Roman" panose="02020603050405020304" pitchFamily="18" charset="0"/>
              </a:rPr>
              <a:t>Logic Bomb</a:t>
            </a:r>
            <a:endParaRPr lang="en-US" dirty="0"/>
          </a:p>
        </p:txBody>
      </p:sp>
      <p:sp>
        <p:nvSpPr>
          <p:cNvPr id="6" name="Content Placeholder 5"/>
          <p:cNvSpPr>
            <a:spLocks noGrp="1"/>
          </p:cNvSpPr>
          <p:nvPr>
            <p:ph idx="1"/>
          </p:nvPr>
        </p:nvSpPr>
        <p:spPr>
          <a:xfrm>
            <a:off x="1484311" y="2666999"/>
            <a:ext cx="6588536" cy="2845527"/>
          </a:xfrm>
        </p:spPr>
        <p:txBody>
          <a:bodyPr>
            <a:noAutofit/>
          </a:bodyPr>
          <a:lstStyle/>
          <a:p>
            <a:r>
              <a:rPr lang="en-US" altLang="en-US" dirty="0" smtClean="0">
                <a:latin typeface="Times New Roman" panose="02020603050405020304" pitchFamily="18" charset="0"/>
                <a:cs typeface="Times New Roman" panose="02020603050405020304" pitchFamily="18" charset="0"/>
              </a:rPr>
              <a:t>One </a:t>
            </a:r>
            <a:r>
              <a:rPr lang="en-US" altLang="en-US" dirty="0">
                <a:latin typeface="Times New Roman" panose="02020603050405020304" pitchFamily="18" charset="0"/>
                <a:cs typeface="Times New Roman" panose="02020603050405020304" pitchFamily="18" charset="0"/>
              </a:rPr>
              <a:t>of oldest types of malicious </a:t>
            </a:r>
            <a:r>
              <a:rPr lang="en-US" altLang="en-US" dirty="0" smtClean="0">
                <a:latin typeface="Times New Roman" panose="02020603050405020304" pitchFamily="18" charset="0"/>
                <a:cs typeface="Times New Roman" panose="02020603050405020304" pitchFamily="18" charset="0"/>
              </a:rPr>
              <a:t>software.</a:t>
            </a:r>
            <a:endParaRPr lang="en-US" altLang="en-US" dirty="0">
              <a:latin typeface="Times New Roman" panose="02020603050405020304" pitchFamily="18" charset="0"/>
              <a:cs typeface="Times New Roman" panose="02020603050405020304" pitchFamily="18" charset="0"/>
            </a:endParaRPr>
          </a:p>
          <a:p>
            <a:r>
              <a:rPr lang="en-US" altLang="en-US" dirty="0" smtClean="0">
                <a:latin typeface="Times New Roman" panose="02020603050405020304" pitchFamily="18" charset="0"/>
                <a:cs typeface="Times New Roman" panose="02020603050405020304" pitchFamily="18" charset="0"/>
              </a:rPr>
              <a:t>Code </a:t>
            </a:r>
            <a:r>
              <a:rPr lang="en-US" altLang="en-US" dirty="0">
                <a:latin typeface="Times New Roman" panose="02020603050405020304" pitchFamily="18" charset="0"/>
                <a:cs typeface="Times New Roman" panose="02020603050405020304" pitchFamily="18" charset="0"/>
              </a:rPr>
              <a:t>embedded in legitimate </a:t>
            </a:r>
            <a:r>
              <a:rPr lang="en-US" altLang="en-US" dirty="0" smtClean="0">
                <a:latin typeface="Times New Roman" panose="02020603050405020304" pitchFamily="18" charset="0"/>
                <a:cs typeface="Times New Roman" panose="02020603050405020304" pitchFamily="18" charset="0"/>
              </a:rPr>
              <a:t>program.</a:t>
            </a:r>
            <a:endParaRPr lang="en-US" altLang="en-US" dirty="0">
              <a:latin typeface="Times New Roman" panose="02020603050405020304" pitchFamily="18" charset="0"/>
              <a:cs typeface="Times New Roman" panose="02020603050405020304" pitchFamily="18" charset="0"/>
            </a:endParaRPr>
          </a:p>
          <a:p>
            <a:r>
              <a:rPr lang="en-US" altLang="en-US" dirty="0" smtClean="0">
                <a:latin typeface="Times New Roman" panose="02020603050405020304" pitchFamily="18" charset="0"/>
                <a:cs typeface="Times New Roman" panose="02020603050405020304" pitchFamily="18" charset="0"/>
              </a:rPr>
              <a:t>Activated </a:t>
            </a:r>
            <a:r>
              <a:rPr lang="en-US" altLang="en-US" dirty="0">
                <a:latin typeface="Times New Roman" panose="02020603050405020304" pitchFamily="18" charset="0"/>
                <a:cs typeface="Times New Roman" panose="02020603050405020304" pitchFamily="18" charset="0"/>
              </a:rPr>
              <a:t>when specified conditions </a:t>
            </a:r>
            <a:r>
              <a:rPr lang="en-US" altLang="en-US" dirty="0" smtClean="0">
                <a:latin typeface="Times New Roman" panose="02020603050405020304" pitchFamily="18" charset="0"/>
                <a:cs typeface="Times New Roman" panose="02020603050405020304" pitchFamily="18" charset="0"/>
              </a:rPr>
              <a:t>met.</a:t>
            </a:r>
            <a:endParaRPr lang="en-US" altLang="en-US" dirty="0">
              <a:latin typeface="Times New Roman" panose="02020603050405020304" pitchFamily="18" charset="0"/>
              <a:cs typeface="Times New Roman" panose="02020603050405020304" pitchFamily="18" charset="0"/>
            </a:endParaRPr>
          </a:p>
          <a:p>
            <a:pPr lvl="1"/>
            <a:r>
              <a:rPr lang="en-US" altLang="en-US" sz="2400" dirty="0" smtClean="0">
                <a:latin typeface="Times New Roman" panose="02020603050405020304" pitchFamily="18" charset="0"/>
                <a:cs typeface="Times New Roman" panose="02020603050405020304" pitchFamily="18" charset="0"/>
              </a:rPr>
              <a:t>Presence/absence </a:t>
            </a:r>
            <a:r>
              <a:rPr lang="en-US" altLang="en-US" sz="2400" dirty="0">
                <a:latin typeface="Times New Roman" panose="02020603050405020304" pitchFamily="18" charset="0"/>
                <a:cs typeface="Times New Roman" panose="02020603050405020304" pitchFamily="18" charset="0"/>
              </a:rPr>
              <a:t>of some </a:t>
            </a:r>
            <a:r>
              <a:rPr lang="en-US" altLang="en-US" sz="2400" dirty="0" smtClean="0">
                <a:latin typeface="Times New Roman" panose="02020603050405020304" pitchFamily="18" charset="0"/>
                <a:cs typeface="Times New Roman" panose="02020603050405020304" pitchFamily="18" charset="0"/>
              </a:rPr>
              <a:t>file.</a:t>
            </a:r>
            <a:endParaRPr lang="en-US" altLang="en-US" sz="2400" dirty="0">
              <a:latin typeface="Times New Roman" panose="02020603050405020304" pitchFamily="18" charset="0"/>
              <a:cs typeface="Times New Roman" panose="02020603050405020304" pitchFamily="18" charset="0"/>
            </a:endParaRPr>
          </a:p>
          <a:p>
            <a:pPr lvl="1"/>
            <a:r>
              <a:rPr lang="en-US" altLang="en-US" sz="2400" dirty="0" smtClean="0">
                <a:latin typeface="Times New Roman" panose="02020603050405020304" pitchFamily="18" charset="0"/>
                <a:cs typeface="Times New Roman" panose="02020603050405020304" pitchFamily="18" charset="0"/>
              </a:rPr>
              <a:t>Particular date/time.</a:t>
            </a:r>
            <a:endParaRPr lang="en-US" altLang="en-US" sz="2400" dirty="0">
              <a:latin typeface="Times New Roman" panose="02020603050405020304" pitchFamily="18" charset="0"/>
              <a:cs typeface="Times New Roman" panose="02020603050405020304" pitchFamily="18" charset="0"/>
            </a:endParaRPr>
          </a:p>
          <a:p>
            <a:pPr lvl="1"/>
            <a:r>
              <a:rPr lang="en-US" altLang="en-US" sz="2400" dirty="0" smtClean="0">
                <a:latin typeface="Times New Roman" panose="02020603050405020304" pitchFamily="18" charset="0"/>
                <a:cs typeface="Times New Roman" panose="02020603050405020304" pitchFamily="18" charset="0"/>
              </a:rPr>
              <a:t>Particular user.</a:t>
            </a:r>
            <a:endParaRPr lang="en-US" altLang="en-US" sz="2400" dirty="0">
              <a:latin typeface="Times New Roman" panose="02020603050405020304" pitchFamily="18" charset="0"/>
              <a:cs typeface="Times New Roman" panose="02020603050405020304" pitchFamily="18" charset="0"/>
            </a:endParaRPr>
          </a:p>
          <a:p>
            <a:r>
              <a:rPr lang="en-US" altLang="en-US" dirty="0" smtClean="0">
                <a:latin typeface="Times New Roman" panose="02020603050405020304" pitchFamily="18" charset="0"/>
                <a:cs typeface="Times New Roman" panose="02020603050405020304" pitchFamily="18" charset="0"/>
              </a:rPr>
              <a:t>When </a:t>
            </a:r>
            <a:r>
              <a:rPr lang="en-US" altLang="en-US" dirty="0">
                <a:latin typeface="Times New Roman" panose="02020603050405020304" pitchFamily="18" charset="0"/>
                <a:cs typeface="Times New Roman" panose="02020603050405020304" pitchFamily="18" charset="0"/>
              </a:rPr>
              <a:t>triggered typically damage </a:t>
            </a:r>
            <a:r>
              <a:rPr lang="en-US" altLang="en-US" dirty="0" smtClean="0">
                <a:latin typeface="Times New Roman" panose="02020603050405020304" pitchFamily="18" charset="0"/>
                <a:cs typeface="Times New Roman" panose="02020603050405020304" pitchFamily="18" charset="0"/>
              </a:rPr>
              <a:t>system.</a:t>
            </a:r>
            <a:endParaRPr lang="en-US" altLang="en-US" dirty="0">
              <a:latin typeface="Times New Roman" panose="02020603050405020304" pitchFamily="18" charset="0"/>
              <a:cs typeface="Times New Roman" panose="02020603050405020304" pitchFamily="18" charset="0"/>
            </a:endParaRPr>
          </a:p>
          <a:p>
            <a:pPr lvl="1"/>
            <a:r>
              <a:rPr lang="en-US" altLang="en-US" sz="2400" dirty="0" smtClean="0">
                <a:latin typeface="Times New Roman" panose="02020603050405020304" pitchFamily="18" charset="0"/>
                <a:cs typeface="Times New Roman" panose="02020603050405020304" pitchFamily="18" charset="0"/>
              </a:rPr>
              <a:t>Modify/delete </a:t>
            </a:r>
            <a:r>
              <a:rPr lang="en-US" altLang="en-US" sz="2400" dirty="0">
                <a:latin typeface="Times New Roman" panose="02020603050405020304" pitchFamily="18" charset="0"/>
                <a:cs typeface="Times New Roman" panose="02020603050405020304" pitchFamily="18" charset="0"/>
              </a:rPr>
              <a:t>files/disks, halt </a:t>
            </a:r>
            <a:r>
              <a:rPr lang="en-US" altLang="en-US" sz="2400" dirty="0" smtClean="0">
                <a:latin typeface="Times New Roman" panose="02020603050405020304" pitchFamily="18" charset="0"/>
                <a:cs typeface="Times New Roman" panose="02020603050405020304" pitchFamily="18" charset="0"/>
              </a:rPr>
              <a:t>machine etc.</a:t>
            </a:r>
            <a:endParaRPr lang="en-AU" alt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178" y="2235790"/>
            <a:ext cx="2920365" cy="2848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976415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4311" y="685800"/>
            <a:ext cx="10018713" cy="1012371"/>
          </a:xfrm>
        </p:spPr>
        <p:txBody>
          <a:bodyPr/>
          <a:lstStyle/>
          <a:p>
            <a:r>
              <a:rPr lang="en-US" dirty="0">
                <a:solidFill>
                  <a:schemeClr val="accent1"/>
                </a:solidFill>
                <a:latin typeface="Times New Roman" panose="02020603050405020304" pitchFamily="18" charset="0"/>
                <a:cs typeface="Times New Roman" panose="02020603050405020304" pitchFamily="18" charset="0"/>
              </a:rPr>
              <a:t>Trojan Horse</a:t>
            </a:r>
          </a:p>
        </p:txBody>
      </p:sp>
      <p:sp>
        <p:nvSpPr>
          <p:cNvPr id="6" name="Content Placeholder 5"/>
          <p:cNvSpPr>
            <a:spLocks noGrp="1"/>
          </p:cNvSpPr>
          <p:nvPr>
            <p:ph idx="1"/>
          </p:nvPr>
        </p:nvSpPr>
        <p:spPr>
          <a:xfrm>
            <a:off x="1484311" y="2666999"/>
            <a:ext cx="6875918" cy="2845527"/>
          </a:xfrm>
        </p:spPr>
        <p:txBody>
          <a:bodyPr>
            <a:noAutofit/>
          </a:bodyPr>
          <a:lstStyle/>
          <a:p>
            <a:pPr>
              <a:lnSpc>
                <a:spcPct val="90000"/>
              </a:lnSpc>
            </a:pPr>
            <a:r>
              <a:rPr lang="en-AU" altLang="en-US" sz="2800" dirty="0" smtClean="0">
                <a:latin typeface="Times New Roman" panose="02020603050405020304" pitchFamily="18" charset="0"/>
                <a:cs typeface="Times New Roman" panose="02020603050405020304" pitchFamily="18" charset="0"/>
              </a:rPr>
              <a:t>Program </a:t>
            </a:r>
            <a:r>
              <a:rPr lang="en-AU" altLang="en-US" sz="2800" dirty="0">
                <a:latin typeface="Times New Roman" panose="02020603050405020304" pitchFamily="18" charset="0"/>
                <a:cs typeface="Times New Roman" panose="02020603050405020304" pitchFamily="18" charset="0"/>
              </a:rPr>
              <a:t>with hidden </a:t>
            </a:r>
            <a:r>
              <a:rPr lang="en-AU" altLang="en-US" sz="2800" dirty="0" smtClean="0">
                <a:latin typeface="Times New Roman" panose="02020603050405020304" pitchFamily="18" charset="0"/>
                <a:cs typeface="Times New Roman" panose="02020603050405020304" pitchFamily="18" charset="0"/>
              </a:rPr>
              <a:t>side-effects. </a:t>
            </a:r>
            <a:endParaRPr lang="en-AU" altLang="en-US" sz="2800" dirty="0">
              <a:latin typeface="Times New Roman" panose="02020603050405020304" pitchFamily="18" charset="0"/>
              <a:cs typeface="Times New Roman" panose="02020603050405020304" pitchFamily="18" charset="0"/>
            </a:endParaRPr>
          </a:p>
          <a:p>
            <a:pPr>
              <a:lnSpc>
                <a:spcPct val="90000"/>
              </a:lnSpc>
            </a:pPr>
            <a:r>
              <a:rPr lang="en-AU" altLang="en-US" sz="2800" dirty="0" smtClean="0">
                <a:latin typeface="Times New Roman" panose="02020603050405020304" pitchFamily="18" charset="0"/>
                <a:cs typeface="Times New Roman" panose="02020603050405020304" pitchFamily="18" charset="0"/>
              </a:rPr>
              <a:t>Which </a:t>
            </a:r>
            <a:r>
              <a:rPr lang="en-AU" altLang="en-US" sz="2800" dirty="0">
                <a:latin typeface="Times New Roman" panose="02020603050405020304" pitchFamily="18" charset="0"/>
                <a:cs typeface="Times New Roman" panose="02020603050405020304" pitchFamily="18" charset="0"/>
              </a:rPr>
              <a:t>is usually superficially </a:t>
            </a:r>
            <a:r>
              <a:rPr lang="en-AU" altLang="en-US" sz="2800" dirty="0" smtClean="0">
                <a:latin typeface="Times New Roman" panose="02020603050405020304" pitchFamily="18" charset="0"/>
                <a:cs typeface="Times New Roman" panose="02020603050405020304" pitchFamily="18" charset="0"/>
              </a:rPr>
              <a:t>attractive.</a:t>
            </a:r>
            <a:endParaRPr lang="en-AU" altLang="en-US" sz="2800" dirty="0">
              <a:latin typeface="Times New Roman" panose="02020603050405020304" pitchFamily="18" charset="0"/>
              <a:cs typeface="Times New Roman" panose="02020603050405020304" pitchFamily="18" charset="0"/>
            </a:endParaRPr>
          </a:p>
          <a:p>
            <a:pPr lvl="1">
              <a:lnSpc>
                <a:spcPct val="90000"/>
              </a:lnSpc>
            </a:pPr>
            <a:r>
              <a:rPr lang="en-AU" altLang="en-US" dirty="0" smtClean="0">
                <a:latin typeface="Times New Roman" panose="02020603050405020304" pitchFamily="18" charset="0"/>
                <a:cs typeface="Times New Roman" panose="02020603050405020304" pitchFamily="18" charset="0"/>
              </a:rPr>
              <a:t>For example, </a:t>
            </a:r>
            <a:r>
              <a:rPr lang="en-AU" altLang="en-US" dirty="0">
                <a:latin typeface="Times New Roman" panose="02020603050405020304" pitchFamily="18" charset="0"/>
                <a:cs typeface="Times New Roman" panose="02020603050405020304" pitchFamily="18" charset="0"/>
              </a:rPr>
              <a:t>game, s/w upgrade </a:t>
            </a:r>
            <a:r>
              <a:rPr lang="en-AU" altLang="en-US" dirty="0" smtClean="0">
                <a:latin typeface="Times New Roman" panose="02020603050405020304" pitchFamily="18" charset="0"/>
                <a:cs typeface="Times New Roman" panose="02020603050405020304" pitchFamily="18" charset="0"/>
              </a:rPr>
              <a:t>etc. </a:t>
            </a:r>
            <a:endParaRPr lang="en-AU" altLang="en-US" dirty="0">
              <a:latin typeface="Times New Roman" panose="02020603050405020304" pitchFamily="18" charset="0"/>
              <a:cs typeface="Times New Roman" panose="02020603050405020304" pitchFamily="18" charset="0"/>
            </a:endParaRPr>
          </a:p>
          <a:p>
            <a:pPr>
              <a:lnSpc>
                <a:spcPct val="90000"/>
              </a:lnSpc>
            </a:pPr>
            <a:r>
              <a:rPr lang="en-AU" altLang="en-US" sz="2800" dirty="0" smtClean="0">
                <a:latin typeface="Times New Roman" panose="02020603050405020304" pitchFamily="18" charset="0"/>
                <a:cs typeface="Times New Roman" panose="02020603050405020304" pitchFamily="18" charset="0"/>
              </a:rPr>
              <a:t>When </a:t>
            </a:r>
            <a:r>
              <a:rPr lang="en-AU" altLang="en-US" sz="2800" dirty="0">
                <a:latin typeface="Times New Roman" panose="02020603050405020304" pitchFamily="18" charset="0"/>
                <a:cs typeface="Times New Roman" panose="02020603050405020304" pitchFamily="18" charset="0"/>
              </a:rPr>
              <a:t>run performs some additional </a:t>
            </a:r>
            <a:r>
              <a:rPr lang="en-AU" altLang="en-US" sz="2800" dirty="0" smtClean="0">
                <a:latin typeface="Times New Roman" panose="02020603050405020304" pitchFamily="18" charset="0"/>
                <a:cs typeface="Times New Roman" panose="02020603050405020304" pitchFamily="18" charset="0"/>
              </a:rPr>
              <a:t>tasks.</a:t>
            </a:r>
            <a:endParaRPr lang="en-AU" altLang="en-US" sz="2800" dirty="0">
              <a:latin typeface="Times New Roman" panose="02020603050405020304" pitchFamily="18" charset="0"/>
              <a:cs typeface="Times New Roman" panose="02020603050405020304" pitchFamily="18" charset="0"/>
            </a:endParaRPr>
          </a:p>
          <a:p>
            <a:pPr lvl="1">
              <a:lnSpc>
                <a:spcPct val="90000"/>
              </a:lnSpc>
            </a:pPr>
            <a:r>
              <a:rPr lang="en-US" altLang="en-US" dirty="0" smtClean="0">
                <a:latin typeface="Times New Roman" panose="02020603050405020304" pitchFamily="18" charset="0"/>
                <a:cs typeface="Times New Roman" panose="02020603050405020304" pitchFamily="18" charset="0"/>
              </a:rPr>
              <a:t>Allows </a:t>
            </a:r>
            <a:r>
              <a:rPr lang="en-US" altLang="en-US" dirty="0">
                <a:latin typeface="Times New Roman" panose="02020603050405020304" pitchFamily="18" charset="0"/>
                <a:cs typeface="Times New Roman" panose="02020603050405020304" pitchFamily="18" charset="0"/>
              </a:rPr>
              <a:t>attacker to indirectly gain access </a:t>
            </a:r>
            <a:r>
              <a:rPr lang="en-US" altLang="en-US" dirty="0" smtClean="0">
                <a:latin typeface="Times New Roman" panose="02020603050405020304" pitchFamily="18" charset="0"/>
                <a:cs typeface="Times New Roman" panose="02020603050405020304" pitchFamily="18" charset="0"/>
              </a:rPr>
              <a:t>which they </a:t>
            </a:r>
            <a:r>
              <a:rPr lang="en-US" altLang="en-US" dirty="0">
                <a:latin typeface="Times New Roman" panose="02020603050405020304" pitchFamily="18" charset="0"/>
                <a:cs typeface="Times New Roman" panose="02020603050405020304" pitchFamily="18" charset="0"/>
              </a:rPr>
              <a:t>do not have </a:t>
            </a:r>
            <a:r>
              <a:rPr lang="en-US" altLang="en-US" dirty="0" smtClean="0">
                <a:latin typeface="Times New Roman" panose="02020603050405020304" pitchFamily="18" charset="0"/>
                <a:cs typeface="Times New Roman" panose="02020603050405020304" pitchFamily="18" charset="0"/>
              </a:rPr>
              <a:t>directly.</a:t>
            </a:r>
            <a:endParaRPr lang="en-AU" altLang="en-US" dirty="0">
              <a:latin typeface="Times New Roman" panose="02020603050405020304" pitchFamily="18" charset="0"/>
              <a:cs typeface="Times New Roman" panose="02020603050405020304" pitchFamily="18" charset="0"/>
            </a:endParaRPr>
          </a:p>
          <a:p>
            <a:pPr>
              <a:lnSpc>
                <a:spcPct val="90000"/>
              </a:lnSpc>
            </a:pPr>
            <a:r>
              <a:rPr lang="en-AU" altLang="en-US" sz="2800" dirty="0" smtClean="0">
                <a:latin typeface="Times New Roman" panose="02020603050405020304" pitchFamily="18" charset="0"/>
                <a:cs typeface="Times New Roman" panose="02020603050405020304" pitchFamily="18" charset="0"/>
              </a:rPr>
              <a:t>Often </a:t>
            </a:r>
            <a:r>
              <a:rPr lang="en-AU" altLang="en-US" sz="2800" dirty="0">
                <a:latin typeface="Times New Roman" panose="02020603050405020304" pitchFamily="18" charset="0"/>
                <a:cs typeface="Times New Roman" panose="02020603050405020304" pitchFamily="18" charset="0"/>
              </a:rPr>
              <a:t>used to propagate a virus/worm or </a:t>
            </a:r>
            <a:r>
              <a:rPr lang="en-AU" altLang="en-US" sz="2800" smtClean="0">
                <a:latin typeface="Times New Roman" panose="02020603050405020304" pitchFamily="18" charset="0"/>
                <a:cs typeface="Times New Roman" panose="02020603050405020304" pitchFamily="18" charset="0"/>
              </a:rPr>
              <a:t>to install </a:t>
            </a:r>
            <a:r>
              <a:rPr lang="en-AU" altLang="en-US" sz="2800" dirty="0">
                <a:latin typeface="Times New Roman" panose="02020603050405020304" pitchFamily="18" charset="0"/>
                <a:cs typeface="Times New Roman" panose="02020603050405020304" pitchFamily="18" charset="0"/>
              </a:rPr>
              <a:t>a </a:t>
            </a:r>
            <a:r>
              <a:rPr lang="en-AU" altLang="en-US" sz="2800" dirty="0" smtClean="0">
                <a:latin typeface="Times New Roman" panose="02020603050405020304" pitchFamily="18" charset="0"/>
                <a:cs typeface="Times New Roman" panose="02020603050405020304" pitchFamily="18" charset="0"/>
              </a:rPr>
              <a:t>backdoor.</a:t>
            </a:r>
            <a:endParaRPr lang="en-AU" altLang="en-US" sz="2800" dirty="0">
              <a:latin typeface="Times New Roman" panose="02020603050405020304" pitchFamily="18" charset="0"/>
              <a:cs typeface="Times New Roman" panose="02020603050405020304" pitchFamily="18" charset="0"/>
            </a:endParaRPr>
          </a:p>
          <a:p>
            <a:pPr>
              <a:lnSpc>
                <a:spcPct val="90000"/>
              </a:lnSpc>
            </a:pPr>
            <a:r>
              <a:rPr lang="en-US" altLang="en-US" sz="2800" dirty="0" smtClean="0">
                <a:latin typeface="Times New Roman" panose="02020603050405020304" pitchFamily="18" charset="0"/>
                <a:cs typeface="Times New Roman" panose="02020603050405020304" pitchFamily="18" charset="0"/>
              </a:rPr>
              <a:t>Or </a:t>
            </a:r>
            <a:r>
              <a:rPr lang="en-US" altLang="en-US" sz="2800" dirty="0">
                <a:latin typeface="Times New Roman" panose="02020603050405020304" pitchFamily="18" charset="0"/>
                <a:cs typeface="Times New Roman" panose="02020603050405020304" pitchFamily="18" charset="0"/>
              </a:rPr>
              <a:t>simply to destroy </a:t>
            </a:r>
            <a:r>
              <a:rPr lang="en-US" altLang="en-US" sz="2800" dirty="0" smtClean="0">
                <a:latin typeface="Times New Roman" panose="02020603050405020304" pitchFamily="18" charset="0"/>
                <a:cs typeface="Times New Roman" panose="02020603050405020304" pitchFamily="18" charset="0"/>
              </a:rPr>
              <a:t>data.</a:t>
            </a:r>
            <a:endParaRPr lang="en-AU" altLang="en-US" sz="2800" dirty="0">
              <a:latin typeface="Times New Roman" panose="02020603050405020304" pitchFamily="18" charset="0"/>
              <a:cs typeface="Times New Roman" panose="02020603050405020304" pitchFamily="18" charset="0"/>
            </a:endParaRPr>
          </a:p>
          <a:p>
            <a:pPr>
              <a:lnSpc>
                <a:spcPct val="90000"/>
              </a:lnSpc>
            </a:pPr>
            <a:endParaRPr lang="en-AU" alt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287" y="2339884"/>
            <a:ext cx="285750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92045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4312" y="685801"/>
            <a:ext cx="8979038" cy="894806"/>
          </a:xfrm>
        </p:spPr>
        <p:txBody>
          <a:bodyPr/>
          <a:lstStyle/>
          <a:p>
            <a:r>
              <a:rPr lang="en-US" dirty="0" smtClean="0">
                <a:solidFill>
                  <a:schemeClr val="accent1"/>
                </a:solidFill>
                <a:latin typeface="Times New Roman" panose="02020603050405020304" pitchFamily="18" charset="0"/>
                <a:cs typeface="Times New Roman" panose="02020603050405020304" pitchFamily="18" charset="0"/>
              </a:rPr>
              <a:t>Zombie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1484311" y="2183673"/>
            <a:ext cx="6810603" cy="3124201"/>
          </a:xfrm>
        </p:spPr>
        <p:txBody>
          <a:bodyPr/>
          <a:lstStyle/>
          <a:p>
            <a:r>
              <a:rPr lang="en-US" altLang="en-US" dirty="0" smtClean="0">
                <a:latin typeface="Times New Roman" panose="02020603050405020304" pitchFamily="18" charset="0"/>
                <a:cs typeface="Times New Roman" panose="02020603050405020304" pitchFamily="18" charset="0"/>
              </a:rPr>
              <a:t>Program </a:t>
            </a:r>
            <a:r>
              <a:rPr lang="en-US" altLang="en-US" dirty="0">
                <a:latin typeface="Times New Roman" panose="02020603050405020304" pitchFamily="18" charset="0"/>
                <a:cs typeface="Times New Roman" panose="02020603050405020304" pitchFamily="18" charset="0"/>
              </a:rPr>
              <a:t>which secretly takes over another networked </a:t>
            </a:r>
            <a:r>
              <a:rPr lang="en-US" altLang="en-US" dirty="0" smtClean="0">
                <a:latin typeface="Times New Roman" panose="02020603050405020304" pitchFamily="18" charset="0"/>
                <a:cs typeface="Times New Roman" panose="02020603050405020304" pitchFamily="18" charset="0"/>
              </a:rPr>
              <a:t>computer.</a:t>
            </a:r>
            <a:endParaRPr lang="en-US" altLang="en-US" dirty="0">
              <a:latin typeface="Times New Roman" panose="02020603050405020304" pitchFamily="18" charset="0"/>
              <a:cs typeface="Times New Roman" panose="02020603050405020304" pitchFamily="18" charset="0"/>
            </a:endParaRPr>
          </a:p>
          <a:p>
            <a:r>
              <a:rPr lang="en-US" altLang="en-US" dirty="0" smtClean="0">
                <a:latin typeface="Times New Roman" panose="02020603050405020304" pitchFamily="18" charset="0"/>
                <a:cs typeface="Times New Roman" panose="02020603050405020304" pitchFamily="18" charset="0"/>
              </a:rPr>
              <a:t>Then </a:t>
            </a:r>
            <a:r>
              <a:rPr lang="en-US" altLang="en-US" dirty="0">
                <a:latin typeface="Times New Roman" panose="02020603050405020304" pitchFamily="18" charset="0"/>
                <a:cs typeface="Times New Roman" panose="02020603050405020304" pitchFamily="18" charset="0"/>
              </a:rPr>
              <a:t>uses it to indirectly launch </a:t>
            </a:r>
            <a:r>
              <a:rPr lang="en-US" altLang="en-US" dirty="0" smtClean="0">
                <a:latin typeface="Times New Roman" panose="02020603050405020304" pitchFamily="18" charset="0"/>
                <a:cs typeface="Times New Roman" panose="02020603050405020304" pitchFamily="18" charset="0"/>
              </a:rPr>
              <a:t>attacks.</a:t>
            </a:r>
            <a:endParaRPr lang="en-US" altLang="en-US" dirty="0">
              <a:latin typeface="Times New Roman" panose="02020603050405020304" pitchFamily="18" charset="0"/>
              <a:cs typeface="Times New Roman" panose="02020603050405020304" pitchFamily="18" charset="0"/>
            </a:endParaRPr>
          </a:p>
          <a:p>
            <a:r>
              <a:rPr lang="en-US" altLang="en-US" dirty="0" smtClean="0">
                <a:latin typeface="Times New Roman" panose="02020603050405020304" pitchFamily="18" charset="0"/>
                <a:cs typeface="Times New Roman" panose="02020603050405020304" pitchFamily="18" charset="0"/>
              </a:rPr>
              <a:t>Often </a:t>
            </a:r>
            <a:r>
              <a:rPr lang="en-US" altLang="en-US" dirty="0">
                <a:latin typeface="Times New Roman" panose="02020603050405020304" pitchFamily="18" charset="0"/>
                <a:cs typeface="Times New Roman" panose="02020603050405020304" pitchFamily="18" charset="0"/>
              </a:rPr>
              <a:t>used to launch distributed denial of service (</a:t>
            </a:r>
            <a:r>
              <a:rPr lang="en-US" altLang="en-US" dirty="0" err="1">
                <a:latin typeface="Times New Roman" panose="02020603050405020304" pitchFamily="18" charset="0"/>
                <a:cs typeface="Times New Roman" panose="02020603050405020304" pitchFamily="18" charset="0"/>
              </a:rPr>
              <a:t>DDoS</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attacks.</a:t>
            </a:r>
            <a:endParaRPr lang="en-US" altLang="en-US" dirty="0">
              <a:latin typeface="Times New Roman" panose="02020603050405020304" pitchFamily="18" charset="0"/>
              <a:cs typeface="Times New Roman" panose="02020603050405020304" pitchFamily="18" charset="0"/>
            </a:endParaRPr>
          </a:p>
          <a:p>
            <a:r>
              <a:rPr lang="en-US" altLang="en-US" dirty="0" smtClean="0">
                <a:latin typeface="Times New Roman" panose="02020603050405020304" pitchFamily="18" charset="0"/>
                <a:cs typeface="Times New Roman" panose="02020603050405020304" pitchFamily="18" charset="0"/>
              </a:rPr>
              <a:t>Exploits </a:t>
            </a:r>
            <a:r>
              <a:rPr lang="en-US" altLang="en-US" dirty="0">
                <a:latin typeface="Times New Roman" panose="02020603050405020304" pitchFamily="18" charset="0"/>
                <a:cs typeface="Times New Roman" panose="02020603050405020304" pitchFamily="18" charset="0"/>
              </a:rPr>
              <a:t>known flaws in network </a:t>
            </a:r>
            <a:r>
              <a:rPr lang="en-US" altLang="en-US" dirty="0" smtClean="0">
                <a:latin typeface="Times New Roman" panose="02020603050405020304" pitchFamily="18" charset="0"/>
                <a:cs typeface="Times New Roman" panose="02020603050405020304" pitchFamily="18" charset="0"/>
              </a:rPr>
              <a:t>systems.</a:t>
            </a:r>
            <a:endParaRPr lang="en-AU" altLang="en-US"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5865" y="1740079"/>
            <a:ext cx="2836837" cy="40113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42026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894806"/>
          </a:xfrm>
        </p:spPr>
        <p:txBody>
          <a:bodyPr/>
          <a:lstStyle/>
          <a:p>
            <a:r>
              <a:rPr lang="en-US" dirty="0" smtClean="0">
                <a:solidFill>
                  <a:srgbClr val="30ACEC"/>
                </a:solidFill>
                <a:latin typeface="Times New Roman" panose="02020603050405020304" pitchFamily="18" charset="0"/>
                <a:cs typeface="Times New Roman" panose="02020603050405020304" pitchFamily="18" charset="0"/>
              </a:rPr>
              <a:t>Virus</a:t>
            </a:r>
            <a:endParaRPr lang="en-US" dirty="0">
              <a:solidFill>
                <a:srgbClr val="30ACEC"/>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0809" y="2013856"/>
            <a:ext cx="3402215" cy="312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1701711" y="2183673"/>
            <a:ext cx="6096000" cy="424732"/>
          </a:xfrm>
          <a:prstGeom prst="rect">
            <a:avLst/>
          </a:prstGeom>
        </p:spPr>
        <p:txBody>
          <a:bodyPr>
            <a:spAutoFit/>
          </a:bodyPr>
          <a:lstStyle/>
          <a:p>
            <a:pPr lvl="0" defTabSz="914400" fontAlgn="base">
              <a:lnSpc>
                <a:spcPct val="90000"/>
              </a:lnSpc>
              <a:spcBef>
                <a:spcPct val="20000"/>
              </a:spcBef>
              <a:spcAft>
                <a:spcPct val="0"/>
              </a:spcAft>
              <a:buClr>
                <a:srgbClr val="0BD0D9"/>
              </a:buClr>
              <a:buSzPct val="95000"/>
            </a:pPr>
            <a:r>
              <a:rPr lang="en-AU" altLang="en-US" sz="2400" dirty="0" smtClean="0">
                <a:latin typeface="Times New Roman" panose="02020603050405020304" pitchFamily="18" charset="0"/>
                <a:cs typeface="Times New Roman" panose="02020603050405020304" pitchFamily="18" charset="0"/>
              </a:rPr>
              <a:t> </a:t>
            </a:r>
            <a:endParaRPr lang="en-AU" altLang="en-US" sz="2400" dirty="0">
              <a:latin typeface="Times New Roman" panose="02020603050405020304" pitchFamily="18" charset="0"/>
              <a:cs typeface="Times New Roman" panose="02020603050405020304" pitchFamily="18" charset="0"/>
            </a:endParaRPr>
          </a:p>
        </p:txBody>
      </p:sp>
      <p:sp>
        <p:nvSpPr>
          <p:cNvPr id="6" name="Content Placeholder 6"/>
          <p:cNvSpPr txBox="1">
            <a:spLocks/>
          </p:cNvSpPr>
          <p:nvPr/>
        </p:nvSpPr>
        <p:spPr>
          <a:xfrm>
            <a:off x="1401079" y="2838992"/>
            <a:ext cx="6331946" cy="366848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731520" lvl="1" indent="-457200">
              <a:spcAft>
                <a:spcPts val="0"/>
              </a:spcAft>
              <a:buFont typeface="Arial" panose="020B0604020202020204" pitchFamily="34" charset="0"/>
              <a:buChar char="•"/>
              <a:defRPr/>
            </a:pPr>
            <a:r>
              <a:rPr lang="en-US" sz="2400" dirty="0">
                <a:latin typeface="Times New Roman" panose="02020603050405020304" pitchFamily="18" charset="0"/>
                <a:cs typeface="Times New Roman" panose="02020603050405020304" pitchFamily="18" charset="0"/>
              </a:rPr>
              <a:t>A virus is a program that can infect other programs by modifying them</a:t>
            </a:r>
            <a:r>
              <a:rPr lang="en-US" sz="2400" dirty="0" smtClean="0">
                <a:latin typeface="Times New Roman" panose="02020603050405020304" pitchFamily="18" charset="0"/>
                <a:cs typeface="Times New Roman" panose="02020603050405020304" pitchFamily="18" charset="0"/>
              </a:rPr>
              <a:t>.</a:t>
            </a:r>
          </a:p>
          <a:p>
            <a:pPr marL="731520" lvl="1" indent="-457200">
              <a:spcAft>
                <a:spcPts val="0"/>
              </a:spcAft>
              <a:buFont typeface="Arial" panose="020B0604020202020204" pitchFamily="34" charset="0"/>
              <a:buChar char="•"/>
              <a:defRPr/>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computer virus carries in its instructional code the recipe for making perfect copies of </a:t>
            </a:r>
            <a:r>
              <a:rPr lang="en-US" sz="2400" dirty="0" smtClean="0">
                <a:latin typeface="Times New Roman" panose="02020603050405020304" pitchFamily="18" charset="0"/>
                <a:cs typeface="Times New Roman" panose="02020603050405020304" pitchFamily="18" charset="0"/>
              </a:rPr>
              <a:t>itself like biological virus. </a:t>
            </a:r>
          </a:p>
          <a:p>
            <a:pPr marL="731520" lvl="1" indent="-457200">
              <a:spcAft>
                <a:spcPts val="0"/>
              </a:spcAft>
              <a:buFont typeface="Arial" panose="020B0604020202020204" pitchFamily="34" charset="0"/>
              <a:buChar char="•"/>
              <a:defRPr/>
            </a:pPr>
            <a:r>
              <a:rPr lang="en-US" sz="2400" dirty="0">
                <a:latin typeface="Times New Roman" panose="02020603050405020304" pitchFamily="18" charset="0"/>
                <a:cs typeface="Times New Roman" panose="02020603050405020304" pitchFamily="18" charset="0"/>
              </a:rPr>
              <a:t>Lodged in a host computer, the typical virus takes temporary control of the computer’s disk operating system</a:t>
            </a:r>
            <a:r>
              <a:rPr lang="en-US" sz="2400" dirty="0" smtClean="0">
                <a:latin typeface="Times New Roman" panose="02020603050405020304" pitchFamily="18" charset="0"/>
                <a:cs typeface="Times New Roman" panose="02020603050405020304" pitchFamily="18" charset="0"/>
              </a:rPr>
              <a:t>.</a:t>
            </a:r>
          </a:p>
          <a:p>
            <a:pPr marL="731520" lvl="1" indent="-457200">
              <a:spcAft>
                <a:spcPts val="0"/>
              </a:spcAft>
              <a:buFont typeface="Arial" panose="020B0604020202020204" pitchFamily="34" charset="0"/>
              <a:buChar char="•"/>
              <a:defRPr/>
            </a:pPr>
            <a:r>
              <a:rPr lang="en-US" sz="2400" dirty="0" smtClean="0">
                <a:latin typeface="Times New Roman" panose="02020603050405020304" pitchFamily="18" charset="0"/>
                <a:cs typeface="Times New Roman" panose="02020603050405020304" pitchFamily="18" charset="0"/>
              </a:rPr>
              <a:t>Whenever </a:t>
            </a:r>
            <a:r>
              <a:rPr lang="en-US" sz="2400" dirty="0">
                <a:latin typeface="Times New Roman" panose="02020603050405020304" pitchFamily="18" charset="0"/>
                <a:cs typeface="Times New Roman" panose="02020603050405020304" pitchFamily="18" charset="0"/>
              </a:rPr>
              <a:t>the infected computer comes into contact with an uninfected piece of software, a fresh copy of the virus passes into the new program.</a:t>
            </a:r>
          </a:p>
          <a:p>
            <a:pPr marL="731520" lvl="1" indent="-457200">
              <a:spcAft>
                <a:spcPts val="0"/>
              </a:spcAft>
              <a:buFont typeface="Arial" panose="020B0604020202020204" pitchFamily="34" charset="0"/>
              <a:buChar char="•"/>
              <a:defRPr/>
            </a:pPr>
            <a:endParaRPr lang="en-US" sz="2400" dirty="0">
              <a:latin typeface="Times New Roman" panose="02020603050405020304" pitchFamily="18" charset="0"/>
              <a:cs typeface="Times New Roman" panose="02020603050405020304" pitchFamily="18" charset="0"/>
            </a:endParaRPr>
          </a:p>
          <a:p>
            <a:pPr marL="731520" lvl="1" indent="-457200">
              <a:spcAft>
                <a:spcPts val="0"/>
              </a:spcAft>
              <a:buFont typeface="Arial" panose="020B0604020202020204" pitchFamily="34" charset="0"/>
              <a:buChar char="•"/>
              <a:defRPr/>
            </a:pPr>
            <a:endParaRPr lang="en-US" sz="2400" dirty="0">
              <a:latin typeface="Times New Roman" panose="02020603050405020304" pitchFamily="18" charset="0"/>
              <a:cs typeface="Times New Roman" panose="02020603050405020304" pitchFamily="18" charset="0"/>
            </a:endParaRPr>
          </a:p>
          <a:p>
            <a:pPr marL="731520" lvl="1" indent="-457200">
              <a:spcAft>
                <a:spcPts val="0"/>
              </a:spcAft>
              <a:buFont typeface="Arial" panose="020B0604020202020204" pitchFamily="34" charset="0"/>
              <a:buChar char="•"/>
              <a:defRPr/>
            </a:pPr>
            <a:endParaRPr lang="en-US" sz="2400" dirty="0">
              <a:latin typeface="Times New Roman" panose="02020603050405020304" pitchFamily="18" charset="0"/>
              <a:cs typeface="Times New Roman" panose="02020603050405020304" pitchFamily="18" charset="0"/>
            </a:endParaRPr>
          </a:p>
          <a:p>
            <a:pPr marL="731520" lvl="1" indent="-457200">
              <a:spcAft>
                <a:spcPts val="0"/>
              </a:spcAft>
              <a:buFont typeface="Arial" panose="020B0604020202020204" pitchFamily="34" charset="0"/>
              <a:buChar char="•"/>
              <a:defRP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7472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5256</TotalTime>
  <Words>786</Words>
  <Application>Microsoft Office PowerPoint</Application>
  <PresentationFormat>Widescreen</PresentationFormat>
  <Paragraphs>108</Paragraphs>
  <Slides>14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Code Bold</vt:lpstr>
      <vt:lpstr>Copperplate Gothic Bold</vt:lpstr>
      <vt:lpstr>Corbel</vt:lpstr>
      <vt:lpstr>Times New Roman</vt:lpstr>
      <vt:lpstr>Wingdings 2</vt:lpstr>
      <vt:lpstr>Parallax</vt:lpstr>
      <vt:lpstr>                                                                                                                                                                                                                                                                                                                     </vt:lpstr>
      <vt:lpstr>PowerPoint Presentation</vt:lpstr>
      <vt:lpstr>Malicious Program?</vt:lpstr>
      <vt:lpstr>Taxonomy of Malicious Programs</vt:lpstr>
      <vt:lpstr>Trap Doors</vt:lpstr>
      <vt:lpstr>Logic Bomb</vt:lpstr>
      <vt:lpstr>Trojan Horse</vt:lpstr>
      <vt:lpstr>Zombie</vt:lpstr>
      <vt:lpstr>Virus</vt:lpstr>
      <vt:lpstr>Phases of Virus Lifetime </vt:lpstr>
      <vt:lpstr>Types of Virus</vt:lpstr>
      <vt:lpstr>Worms</vt:lpstr>
      <vt:lpstr>Network Vehicles of Worms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Shabbir Mahmood</dc:title>
  <dc:creator>Shabbir Mahmood</dc:creator>
  <cp:lastModifiedBy>Shabbir Mahmood</cp:lastModifiedBy>
  <cp:revision>453</cp:revision>
  <dcterms:created xsi:type="dcterms:W3CDTF">2016-02-14T12:56:01Z</dcterms:created>
  <dcterms:modified xsi:type="dcterms:W3CDTF">2018-03-27T01:28:49Z</dcterms:modified>
</cp:coreProperties>
</file>